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10_645FEA5F.xml" ContentType="application/vnd.ms-powerpoint.comments+xml"/>
  <Override PartName="/ppt/comments/modernComment_118_E990D365.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F_605A4CF5.xml" ContentType="application/vnd.ms-powerpoint.comments+xml"/>
  <Override PartName="/ppt/comments/modernComment_126_668F234E.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4"/>
  </p:sldMasterIdLst>
  <p:notesMasterIdLst>
    <p:notesMasterId r:id="rId31"/>
  </p:notesMasterIdLst>
  <p:sldIdLst>
    <p:sldId id="257" r:id="rId5"/>
    <p:sldId id="261" r:id="rId6"/>
    <p:sldId id="256" r:id="rId7"/>
    <p:sldId id="272" r:id="rId8"/>
    <p:sldId id="280" r:id="rId9"/>
    <p:sldId id="259" r:id="rId10"/>
    <p:sldId id="271" r:id="rId11"/>
    <p:sldId id="294" r:id="rId12"/>
    <p:sldId id="282" r:id="rId13"/>
    <p:sldId id="274" r:id="rId14"/>
    <p:sldId id="262" r:id="rId15"/>
    <p:sldId id="279" r:id="rId16"/>
    <p:sldId id="290" r:id="rId17"/>
    <p:sldId id="288" r:id="rId18"/>
    <p:sldId id="264" r:id="rId19"/>
    <p:sldId id="269" r:id="rId20"/>
    <p:sldId id="265" r:id="rId21"/>
    <p:sldId id="267" r:id="rId22"/>
    <p:sldId id="284" r:id="rId23"/>
    <p:sldId id="293" r:id="rId24"/>
    <p:sldId id="292" r:id="rId25"/>
    <p:sldId id="291" r:id="rId26"/>
    <p:sldId id="266" r:id="rId27"/>
    <p:sldId id="268" r:id="rId28"/>
    <p:sldId id="283" r:id="rId29"/>
    <p:sldId id="275" r:id="rId30"/>
  </p:sldIdLst>
  <p:sldSz cx="6858000" cy="99075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350943E-154E-C20E-E6C7-749090B43360}" name="Ralton, Tom J" initials="TR" userId="S::tjr23@ic.ac.uk::781c39d4-f61c-4bfe-94a9-73cffbd92b82" providerId="AD"/>
  <p188:author id="{4E381DD7-15F4-4DE3-1387-310077DEE118}" name="DAI, Frederic" initials="FD" userId="S::fd523@ic.ac.uk::dda1e024-dc5c-45a0-a7aa-80a500aa6c2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245"/>
    <a:srgbClr val="0000CE"/>
    <a:srgbClr val="001E42"/>
    <a:srgbClr val="001F42"/>
    <a:srgbClr val="71A769"/>
    <a:srgbClr val="A76A53"/>
    <a:srgbClr val="5793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0CEE23-8F68-49BB-98EF-38F09CC147D2}" v="4285" dt="2024-06-26T01:06:47.427"/>
    <p1510:client id="{53940E89-6812-DB43-9018-850D3BC703E8}" v="2236" dt="2024-06-26T01:58:37.568"/>
    <p1510:client id="{6B43D540-6F1D-0447-AEDE-D4BF0DC64814}" v="15259" dt="2024-06-25T14:13:05.444"/>
    <p1510:client id="{A7FB054F-C338-50A3-82F7-F1F2F3E2078A}" v="24" dt="2024-06-25T15:08:47.337"/>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6"/>
  </p:normalViewPr>
  <p:slideViewPr>
    <p:cSldViewPr snapToGrid="0">
      <p:cViewPr varScale="1">
        <p:scale>
          <a:sx n="67" d="100"/>
          <a:sy n="67" d="100"/>
        </p:scale>
        <p:origin x="330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omments/modernComment_10F_605A4CF5.xml><?xml version="1.0" encoding="utf-8"?>
<p188:cmLst xmlns:a="http://schemas.openxmlformats.org/drawingml/2006/main" xmlns:r="http://schemas.openxmlformats.org/officeDocument/2006/relationships" xmlns:p188="http://schemas.microsoft.com/office/powerpoint/2018/8/main">
  <p188:cm id="{62953163-4806-4B2E-9735-900AE83D5341}" authorId="{E350943E-154E-C20E-E6C7-749090B43360}" status="resolved" created="2024-06-26T00:40:35.474" complete="100000">
    <ac:txMkLst xmlns:ac="http://schemas.microsoft.com/office/drawing/2013/main/command">
      <pc:docMk xmlns:pc="http://schemas.microsoft.com/office/powerpoint/2013/main/command"/>
      <pc:sldMk xmlns:pc="http://schemas.microsoft.com/office/powerpoint/2013/main/command" cId="1616530677" sldId="271"/>
      <ac:spMk id="5" creationId="{5EDF1EE7-54D3-FFF8-41AC-14F97C1BDACD}"/>
      <ac:txMk cp="1677" len="14">
        <ac:context len="2967" hash="479727650"/>
      </ac:txMk>
    </ac:txMkLst>
    <p188:pos x="2614612" y="8145351"/>
    <p188:replyLst>
      <p188:reply id="{03F40150-05F6-9348-9730-D49ED7E43E1E}" authorId="{4E381DD7-15F4-4DE3-1387-310077DEE118}" created="2024-06-26T01:12:37.749">
        <p188:txBody>
          <a:bodyPr/>
          <a:lstStyle/>
          <a:p>
            <a:r>
              <a:rPr lang="en-GB"/>
              <a:t>No because its in order of the discussion </a:t>
            </a:r>
          </a:p>
        </p188:txBody>
      </p188:reply>
    </p188:replyLst>
    <p188:txBody>
      <a:bodyPr/>
      <a:lstStyle/>
      <a:p>
        <a:r>
          <a:rPr lang="en-GB"/>
          <a:t>Should we reorder the appendices cos it seems a bit weird to say appendix 9, 10 and 5 lol</a:t>
        </a:r>
      </a:p>
    </p188:txBody>
    <p188:extLst>
      <p:ext xmlns:p="http://schemas.openxmlformats.org/presentationml/2006/main" uri="{57CB4572-C831-44C2-8A1C-0ADB6CCDFE69}">
        <p223:reactions xmlns:p223="http://schemas.microsoft.com/office/powerpoint/2022/03/main">
          <p223:rxn type="👍">
            <p223:instance time="2024-06-26T01:11:57.299" authorId="{4E381DD7-15F4-4DE3-1387-310077DEE118}"/>
          </p223:rxn>
        </p223:reactions>
      </p:ext>
    </p188:extLst>
  </p188:cm>
</p188:cmLst>
</file>

<file path=ppt/comments/modernComment_110_645FEA5F.xml><?xml version="1.0" encoding="utf-8"?>
<p188:cmLst xmlns:a="http://schemas.openxmlformats.org/drawingml/2006/main" xmlns:r="http://schemas.openxmlformats.org/officeDocument/2006/relationships" xmlns:p188="http://schemas.microsoft.com/office/powerpoint/2018/8/main">
  <p188:cm id="{CFA33070-F971-434B-A971-87940E5F986F}" authorId="{E350943E-154E-C20E-E6C7-749090B43360}" status="resolved" created="2024-06-26T00:28:51.265" complete="100000">
    <ac:txMkLst xmlns:ac="http://schemas.microsoft.com/office/drawing/2013/main/command">
      <pc:docMk xmlns:pc="http://schemas.microsoft.com/office/powerpoint/2013/main/command"/>
      <pc:sldMk xmlns:pc="http://schemas.microsoft.com/office/powerpoint/2013/main/command" cId="1684007519" sldId="272"/>
      <ac:spMk id="5" creationId="{7686FE7E-9507-8770-9CA6-4201C4ECAD07}"/>
      <ac:txMk cp="1178" len="8">
        <ac:context len="2043" hash="3911137488"/>
      </ac:txMk>
    </ac:txMkLst>
    <p188:pos x="5357812" y="379300"/>
    <p188:replyLst>
      <p188:reply id="{049C3F12-FABC-094F-A834-69CB9D6A5B26}" authorId="{4E381DD7-15F4-4DE3-1387-310077DEE118}" created="2024-06-26T01:10:00.894">
        <p188:txBody>
          <a:bodyPr/>
          <a:lstStyle/>
          <a:p>
            <a:r>
              <a:rPr lang="en-GB"/>
              <a:t>I don’t think its needed
</a:t>
            </a:r>
          </a:p>
        </p188:txBody>
      </p188:reply>
    </p188:replyLst>
    <p188:txBody>
      <a:bodyPr/>
      <a:lstStyle/>
      <a:p>
        <a:r>
          <a:rPr lang="en-GB"/>
          <a:t>Do we need a reference</a:t>
        </a:r>
      </a:p>
    </p188:txBody>
    <p188:extLst>
      <p:ext xmlns:p="http://schemas.openxmlformats.org/presentationml/2006/main" uri="{57CB4572-C831-44C2-8A1C-0ADB6CCDFE69}">
        <p223:reactions xmlns:p223="http://schemas.microsoft.com/office/powerpoint/2022/03/main">
          <p223:rxn type="👍">
            <p223:instance time="2024-06-26T01:10:05.335" authorId="{4E381DD7-15F4-4DE3-1387-310077DEE118}"/>
          </p223:rxn>
        </p223:reactions>
      </p:ext>
    </p188:extLst>
  </p188:cm>
</p188:cmLst>
</file>

<file path=ppt/comments/modernComment_118_E990D365.xml><?xml version="1.0" encoding="utf-8"?>
<p188:cmLst xmlns:a="http://schemas.openxmlformats.org/drawingml/2006/main" xmlns:r="http://schemas.openxmlformats.org/officeDocument/2006/relationships" xmlns:p188="http://schemas.microsoft.com/office/powerpoint/2018/8/main">
  <p188:cm id="{ED0AD795-F384-49B0-85D3-A650C1FF2DD7}" authorId="{E350943E-154E-C20E-E6C7-749090B43360}" status="resolved" created="2024-06-26T00:28:11.444" complete="100000">
    <ac:txMkLst xmlns:ac="http://schemas.microsoft.com/office/drawing/2013/main/command">
      <pc:docMk xmlns:pc="http://schemas.microsoft.com/office/powerpoint/2013/main/command"/>
      <pc:sldMk xmlns:pc="http://schemas.microsoft.com/office/powerpoint/2013/main/command" cId="3918582629" sldId="280"/>
      <ac:spMk id="5" creationId="{DDCE0170-495B-5A31-EEAC-253F5B8F0725}"/>
      <ac:txMk cp="1659" len="6">
        <ac:context len="2695" hash="4261689134"/>
      </ac:txMk>
    </ac:txMkLst>
    <p188:pos x="5846762" y="379301"/>
    <p188:replyLst>
      <p188:reply id="{C61AC132-FC71-E34C-958F-7996D69C3E3A}" authorId="{4E381DD7-15F4-4DE3-1387-310077DEE118}" created="2024-06-26T01:28:04.700">
        <p188:txBody>
          <a:bodyPr/>
          <a:lstStyle/>
          <a:p>
            <a:r>
              <a:rPr lang="en-GB"/>
              <a:t>Not needed
</a:t>
            </a:r>
          </a:p>
        </p188:txBody>
      </p188:reply>
    </p188:replyLst>
    <p188:txBody>
      <a:bodyPr/>
      <a:lstStyle/>
      <a:p>
        <a:r>
          <a:rPr lang="en-GB"/>
          <a:t>Do we need a reference</a:t>
        </a:r>
      </a:p>
    </p188:txBody>
  </p188:cm>
  <p188:cm id="{622F2F2F-3169-48D0-83FA-01E831AF6DEF}" authorId="{E350943E-154E-C20E-E6C7-749090B43360}" status="resolved" created="2024-06-26T00:30:58.484" complete="100000">
    <ac:txMkLst xmlns:ac="http://schemas.microsoft.com/office/drawing/2013/main/command">
      <pc:docMk xmlns:pc="http://schemas.microsoft.com/office/powerpoint/2013/main/command"/>
      <pc:sldMk xmlns:pc="http://schemas.microsoft.com/office/powerpoint/2013/main/command" cId="3918582629" sldId="280"/>
      <ac:spMk id="5" creationId="{DDCE0170-495B-5A31-EEAC-253F5B8F0725}"/>
      <ac:txMk cp="2516" len="71">
        <ac:context len="2695" hash="4261689134"/>
      </ac:txMk>
    </ac:txMkLst>
    <p188:pos x="5878512" y="6843601"/>
    <p188:txBody>
      <a:bodyPr/>
      <a:lstStyle/>
      <a:p>
        <a:r>
          <a:rPr lang="en-GB"/>
          <a:t>Should we say this the first time we mention Roboflow (i.e. on top of page 3)?</a:t>
        </a:r>
      </a:p>
    </p188:txBody>
    <p188:extLst>
      <p:ext xmlns:p="http://schemas.openxmlformats.org/presentationml/2006/main" uri="{57CB4572-C831-44C2-8A1C-0ADB6CCDFE69}">
        <p223:reactions xmlns:p223="http://schemas.microsoft.com/office/powerpoint/2022/03/main">
          <p223:rxn type="👍">
            <p223:instance time="2024-06-26T01:27:44.650" authorId="{4E381DD7-15F4-4DE3-1387-310077DEE118}"/>
          </p223:rxn>
        </p223:reactions>
      </p:ext>
    </p188:extLst>
  </p188:cm>
</p188:cmLst>
</file>

<file path=ppt/comments/modernComment_126_668F234E.xml><?xml version="1.0" encoding="utf-8"?>
<p188:cmLst xmlns:a="http://schemas.openxmlformats.org/drawingml/2006/main" xmlns:r="http://schemas.openxmlformats.org/officeDocument/2006/relationships" xmlns:p188="http://schemas.microsoft.com/office/powerpoint/2018/8/main">
  <p188:cm id="{47CAFCA5-EF38-4197-9C9A-68070F5FB3A4}" authorId="{E350943E-154E-C20E-E6C7-749090B43360}" status="resolved" created="2024-06-26T00:50:40.651" complete="100000">
    <ac:txMkLst xmlns:ac="http://schemas.microsoft.com/office/drawing/2013/main/command">
      <pc:docMk xmlns:pc="http://schemas.microsoft.com/office/powerpoint/2013/main/command"/>
      <pc:sldMk xmlns:pc="http://schemas.microsoft.com/office/powerpoint/2013/main/command" cId="1720656718" sldId="294"/>
      <ac:spMk id="5" creationId="{1974B382-AAD0-3FA0-CBF9-1DE6A5B64E85}"/>
      <ac:txMk cp="2941" len="1">
        <ac:context len="3316" hash="697681958"/>
      </ac:txMk>
    </ac:txMkLst>
    <p188:pos x="5878512" y="5294201"/>
    <p188:txBody>
      <a:bodyPr/>
      <a:lstStyle/>
      <a:p>
        <a:r>
          <a:rPr lang="en-GB"/>
          <a:t>This is the same as the 2nd paragraph on this page so we can delete one of these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5635C1-AD21-C843-9FD7-E75CE9AE02B1}" type="datetimeFigureOut">
              <a:rPr lang="en-FR" smtClean="0"/>
              <a:t>03/07/2024</a:t>
            </a:fld>
            <a:endParaRPr lang="en-FR"/>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1E254E-4DA4-A541-A0F7-A7CA6984B9E3}" type="slidenum">
              <a:rPr lang="en-FR" smtClean="0"/>
              <a:t>‹#›</a:t>
            </a:fld>
            <a:endParaRPr lang="en-FR"/>
          </a:p>
        </p:txBody>
      </p:sp>
    </p:spTree>
    <p:extLst>
      <p:ext uri="{BB962C8B-B14F-4D97-AF65-F5344CB8AC3E}">
        <p14:creationId xmlns:p14="http://schemas.microsoft.com/office/powerpoint/2010/main" val="229664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a:p>
        </p:txBody>
      </p:sp>
      <p:sp>
        <p:nvSpPr>
          <p:cNvPr id="4" name="Slide Number Placeholder 3"/>
          <p:cNvSpPr>
            <a:spLocks noGrp="1"/>
          </p:cNvSpPr>
          <p:nvPr>
            <p:ph type="sldNum" sz="quarter" idx="5"/>
          </p:nvPr>
        </p:nvSpPr>
        <p:spPr/>
        <p:txBody>
          <a:bodyPr/>
          <a:lstStyle/>
          <a:p>
            <a:fld id="{A51E254E-4DA4-A541-A0F7-A7CA6984B9E3}" type="slidenum">
              <a:rPr lang="en-FR" smtClean="0"/>
              <a:t>2</a:t>
            </a:fld>
            <a:endParaRPr lang="en-FR"/>
          </a:p>
        </p:txBody>
      </p:sp>
    </p:spTree>
    <p:extLst>
      <p:ext uri="{BB962C8B-B14F-4D97-AF65-F5344CB8AC3E}">
        <p14:creationId xmlns:p14="http://schemas.microsoft.com/office/powerpoint/2010/main" val="1408957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a:p>
        </p:txBody>
      </p:sp>
      <p:sp>
        <p:nvSpPr>
          <p:cNvPr id="4" name="Slide Number Placeholder 3"/>
          <p:cNvSpPr>
            <a:spLocks noGrp="1"/>
          </p:cNvSpPr>
          <p:nvPr>
            <p:ph type="sldNum" sz="quarter" idx="5"/>
          </p:nvPr>
        </p:nvSpPr>
        <p:spPr/>
        <p:txBody>
          <a:bodyPr/>
          <a:lstStyle/>
          <a:p>
            <a:fld id="{A51E254E-4DA4-A541-A0F7-A7CA6984B9E3}" type="slidenum">
              <a:rPr lang="en-FR" smtClean="0"/>
              <a:t>5</a:t>
            </a:fld>
            <a:endParaRPr lang="en-FR"/>
          </a:p>
        </p:txBody>
      </p:sp>
    </p:spTree>
    <p:extLst>
      <p:ext uri="{BB962C8B-B14F-4D97-AF65-F5344CB8AC3E}">
        <p14:creationId xmlns:p14="http://schemas.microsoft.com/office/powerpoint/2010/main" val="4032981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51E254E-4DA4-A541-A0F7-A7CA6984B9E3}" type="slidenum">
              <a:rPr lang="en-FR" smtClean="0"/>
              <a:t>6</a:t>
            </a:fld>
            <a:endParaRPr lang="en-FR"/>
          </a:p>
        </p:txBody>
      </p:sp>
    </p:spTree>
    <p:extLst>
      <p:ext uri="{BB962C8B-B14F-4D97-AF65-F5344CB8AC3E}">
        <p14:creationId xmlns:p14="http://schemas.microsoft.com/office/powerpoint/2010/main" val="2066502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u numéro de diapositive 3"/>
          <p:cNvSpPr>
            <a:spLocks noGrp="1"/>
          </p:cNvSpPr>
          <p:nvPr>
            <p:ph type="sldNum" sz="quarter" idx="5"/>
          </p:nvPr>
        </p:nvSpPr>
        <p:spPr/>
        <p:txBody>
          <a:bodyPr/>
          <a:lstStyle/>
          <a:p>
            <a:fld id="{A51E254E-4DA4-A541-A0F7-A7CA6984B9E3}" type="slidenum">
              <a:rPr lang="en-FR" smtClean="0"/>
              <a:t>9</a:t>
            </a:fld>
            <a:endParaRPr lang="en-FR"/>
          </a:p>
        </p:txBody>
      </p:sp>
    </p:spTree>
    <p:extLst>
      <p:ext uri="{BB962C8B-B14F-4D97-AF65-F5344CB8AC3E}">
        <p14:creationId xmlns:p14="http://schemas.microsoft.com/office/powerpoint/2010/main" val="3472568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u numéro de diapositive 3"/>
          <p:cNvSpPr>
            <a:spLocks noGrp="1"/>
          </p:cNvSpPr>
          <p:nvPr>
            <p:ph type="sldNum" sz="quarter" idx="5"/>
          </p:nvPr>
        </p:nvSpPr>
        <p:spPr/>
        <p:txBody>
          <a:bodyPr/>
          <a:lstStyle/>
          <a:p>
            <a:fld id="{A51E254E-4DA4-A541-A0F7-A7CA6984B9E3}" type="slidenum">
              <a:rPr lang="en-FR" smtClean="0"/>
              <a:t>14</a:t>
            </a:fld>
            <a:endParaRPr lang="en-FR"/>
          </a:p>
        </p:txBody>
      </p:sp>
    </p:spTree>
    <p:extLst>
      <p:ext uri="{BB962C8B-B14F-4D97-AF65-F5344CB8AC3E}">
        <p14:creationId xmlns:p14="http://schemas.microsoft.com/office/powerpoint/2010/main" val="2457322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35E9001-15A2-C98C-4255-6A098765B166}"/>
              </a:ext>
            </a:extLst>
          </p:cNvPr>
          <p:cNvSpPr>
            <a:spLocks noGrp="1"/>
          </p:cNvSpPr>
          <p:nvPr>
            <p:ph type="dt" sz="half" idx="10"/>
          </p:nvPr>
        </p:nvSpPr>
        <p:spPr/>
        <p:txBody>
          <a:bodyPr/>
          <a:lstStyle/>
          <a:p>
            <a:fld id="{63265DC9-3AE3-7142-978C-FBF8F33C51A0}" type="datetime1">
              <a:rPr lang="fr-FR" smtClean="0"/>
              <a:t>03/07/2024</a:t>
            </a:fld>
            <a:endParaRPr lang="fr-FR"/>
          </a:p>
        </p:txBody>
      </p:sp>
      <p:sp>
        <p:nvSpPr>
          <p:cNvPr id="4" name="Footer Placeholder 3">
            <a:extLst>
              <a:ext uri="{FF2B5EF4-FFF2-40B4-BE49-F238E27FC236}">
                <a16:creationId xmlns:a16="http://schemas.microsoft.com/office/drawing/2014/main" id="{03B24F48-9055-369A-9420-771978A32DE6}"/>
              </a:ext>
            </a:extLst>
          </p:cNvPr>
          <p:cNvSpPr>
            <a:spLocks noGrp="1"/>
          </p:cNvSpPr>
          <p:nvPr>
            <p:ph type="ftr" sz="quarter" idx="11"/>
          </p:nvPr>
        </p:nvSpPr>
        <p:spPr/>
        <p:txBody>
          <a:bodyPr/>
          <a:lstStyle/>
          <a:p>
            <a:r>
              <a:rPr lang="fr-FR"/>
              <a:t>Big Data analysis on road attributes</a:t>
            </a:r>
          </a:p>
        </p:txBody>
      </p:sp>
      <p:sp>
        <p:nvSpPr>
          <p:cNvPr id="5" name="Slide Number Placeholder 4">
            <a:extLst>
              <a:ext uri="{FF2B5EF4-FFF2-40B4-BE49-F238E27FC236}">
                <a16:creationId xmlns:a16="http://schemas.microsoft.com/office/drawing/2014/main" id="{E5A76E7B-55D7-7C96-4FBB-48639619CF9B}"/>
              </a:ext>
            </a:extLst>
          </p:cNvPr>
          <p:cNvSpPr>
            <a:spLocks noGrp="1"/>
          </p:cNvSpPr>
          <p:nvPr>
            <p:ph type="sldNum" sz="quarter" idx="12"/>
          </p:nvPr>
        </p:nvSpPr>
        <p:spPr/>
        <p:txBody>
          <a:bodyPr/>
          <a:lstStyle/>
          <a:p>
            <a:fld id="{27C6CCC6-2BE5-4E42-96A4-D1E8E81A3D8E}" type="slidenum">
              <a:rPr lang="fr-FR" smtClean="0"/>
              <a:t>‹#›</a:t>
            </a:fld>
            <a:endParaRPr lang="fr-FR"/>
          </a:p>
        </p:txBody>
      </p:sp>
      <p:sp>
        <p:nvSpPr>
          <p:cNvPr id="8" name="TextBox 7">
            <a:extLst>
              <a:ext uri="{FF2B5EF4-FFF2-40B4-BE49-F238E27FC236}">
                <a16:creationId xmlns:a16="http://schemas.microsoft.com/office/drawing/2014/main" id="{658DB32D-2CBA-DDBA-EE79-A13158DA6660}"/>
              </a:ext>
            </a:extLst>
          </p:cNvPr>
          <p:cNvSpPr txBox="1"/>
          <p:nvPr userDrawn="1"/>
        </p:nvSpPr>
        <p:spPr>
          <a:xfrm>
            <a:off x="471484" y="6643712"/>
            <a:ext cx="5914799" cy="2539157"/>
          </a:xfrm>
          <a:prstGeom prst="rect">
            <a:avLst/>
          </a:prstGeom>
          <a:noFill/>
        </p:spPr>
        <p:txBody>
          <a:bodyPr wrap="square" lIns="108000" tIns="45720" rIns="108000" bIns="45720" rtlCol="0" anchor="t">
            <a:spAutoFit/>
          </a:bodyPr>
          <a:lstStyle/>
          <a:p>
            <a:pPr marL="1466850" indent="-1466850" algn="just">
              <a:tabLst/>
            </a:pPr>
            <a:r>
              <a:rPr lang="en-GB" sz="1200" u="sng">
                <a:solidFill>
                  <a:srgbClr val="001F42"/>
                </a:solidFill>
                <a:effectLst/>
                <a:latin typeface="Calibri" panose="020F0502020204030204" pitchFamily="34" charset="0"/>
                <a:cs typeface="Calibri" panose="020F0502020204030204" pitchFamily="34" charset="0"/>
              </a:rPr>
              <a:t>Academic Supervisors</a:t>
            </a:r>
            <a:r>
              <a:rPr lang="en-GB" sz="1200">
                <a:solidFill>
                  <a:srgbClr val="001F42"/>
                </a:solidFill>
                <a:effectLst/>
                <a:latin typeface="Calibri" panose="020F0502020204030204" pitchFamily="34" charset="0"/>
                <a:cs typeface="Calibri" panose="020F0502020204030204" pitchFamily="34" charset="0"/>
              </a:rPr>
              <a:t>: Mohammed </a:t>
            </a:r>
            <a:r>
              <a:rPr lang="en-GB" sz="1200" err="1">
                <a:solidFill>
                  <a:srgbClr val="001F42"/>
                </a:solidFill>
                <a:effectLst/>
                <a:latin typeface="Calibri" panose="020F0502020204030204" pitchFamily="34" charset="0"/>
                <a:cs typeface="Calibri" panose="020F0502020204030204" pitchFamily="34" charset="0"/>
              </a:rPr>
              <a:t>Quddus</a:t>
            </a:r>
            <a:r>
              <a:rPr lang="en-GB" sz="1200">
                <a:solidFill>
                  <a:srgbClr val="001F42"/>
                </a:solidFill>
                <a:effectLst/>
                <a:latin typeface="Calibri" panose="020F0502020204030204" pitchFamily="34" charset="0"/>
                <a:cs typeface="Calibri" panose="020F0502020204030204" pitchFamily="34" charset="0"/>
              </a:rPr>
              <a:t>, Felix Feng, Shaofan Sheng,</a:t>
            </a:r>
            <a:r>
              <a:rPr lang="en-GB" sz="1200">
                <a:solidFill>
                  <a:srgbClr val="001F42"/>
                </a:solidFill>
                <a:latin typeface="Calibri" panose="020F0502020204030204" pitchFamily="34" charset="0"/>
                <a:cs typeface="Calibri" panose="020F0502020204030204" pitchFamily="34" charset="0"/>
              </a:rPr>
              <a:t> </a:t>
            </a:r>
            <a:r>
              <a:rPr lang="en-GB" sz="1200" err="1">
                <a:solidFill>
                  <a:srgbClr val="001F42"/>
                </a:solidFill>
                <a:effectLst/>
                <a:latin typeface="Calibri" panose="020F0502020204030204" pitchFamily="34" charset="0"/>
                <a:cs typeface="Calibri" panose="020F0502020204030204" pitchFamily="34" charset="0"/>
              </a:rPr>
              <a:t>Hanlin</a:t>
            </a:r>
            <a:r>
              <a:rPr lang="en-GB" sz="1200">
                <a:solidFill>
                  <a:srgbClr val="001F42"/>
                </a:solidFill>
                <a:effectLst/>
                <a:latin typeface="Calibri" panose="020F0502020204030204" pitchFamily="34" charset="0"/>
                <a:cs typeface="Calibri" panose="020F0502020204030204" pitchFamily="34" charset="0"/>
              </a:rPr>
              <a:t> Tian, Leah </a:t>
            </a:r>
            <a:r>
              <a:rPr lang="en-GB" sz="1200" err="1">
                <a:solidFill>
                  <a:srgbClr val="001F42"/>
                </a:solidFill>
                <a:effectLst/>
                <a:latin typeface="Calibri" panose="020F0502020204030204" pitchFamily="34" charset="0"/>
                <a:cs typeface="Calibri" panose="020F0502020204030204" pitchFamily="34" charset="0"/>
              </a:rPr>
              <a:t>Camarcat</a:t>
            </a:r>
            <a:endParaRPr lang="en-GB" sz="1200">
              <a:solidFill>
                <a:srgbClr val="001F42"/>
              </a:solidFill>
              <a:effectLst/>
              <a:latin typeface="Calibri" panose="020F0502020204030204" pitchFamily="34" charset="0"/>
              <a:cs typeface="Calibri" panose="020F0502020204030204" pitchFamily="34" charset="0"/>
            </a:endParaRPr>
          </a:p>
          <a:p>
            <a:pPr marL="2182495" indent="-2182495" algn="r">
              <a:spcBef>
                <a:spcPts val="600"/>
              </a:spcBef>
            </a:pPr>
            <a:r>
              <a:rPr lang="en-GB" sz="1200" b="1">
                <a:solidFill>
                  <a:srgbClr val="001F42"/>
                </a:solidFill>
                <a:latin typeface="Calibri" panose="020F0502020204030204" pitchFamily="34" charset="0"/>
                <a:cs typeface="Calibri" panose="020F0502020204030204" pitchFamily="34" charset="0"/>
              </a:rPr>
              <a:t>Imperial College London</a:t>
            </a:r>
          </a:p>
          <a:p>
            <a:pPr marL="2182495" indent="-2182495" algn="just"/>
            <a:endParaRPr lang="en-GB" sz="1200">
              <a:solidFill>
                <a:srgbClr val="001F42"/>
              </a:solidFill>
              <a:latin typeface="Calibri" panose="020F0502020204030204" pitchFamily="34" charset="0"/>
              <a:cs typeface="Calibri" panose="020F0502020204030204" pitchFamily="34" charset="0"/>
            </a:endParaRPr>
          </a:p>
          <a:p>
            <a:pPr marL="2182495" indent="-2182495" algn="just"/>
            <a:endParaRPr lang="en-GB" sz="1200">
              <a:solidFill>
                <a:srgbClr val="001F42"/>
              </a:solidFill>
              <a:latin typeface="Calibri" panose="020F0502020204030204" pitchFamily="34" charset="0"/>
              <a:cs typeface="Calibri" panose="020F0502020204030204" pitchFamily="34" charset="0"/>
            </a:endParaRPr>
          </a:p>
          <a:p>
            <a:pPr algn="just"/>
            <a:r>
              <a:rPr lang="en-GB" sz="1200" u="sng">
                <a:solidFill>
                  <a:srgbClr val="001F42"/>
                </a:solidFill>
                <a:effectLst/>
                <a:latin typeface="Calibri" panose="020F0502020204030204" pitchFamily="34" charset="0"/>
                <a:cs typeface="Calibri" panose="020F0502020204030204" pitchFamily="34" charset="0"/>
              </a:rPr>
              <a:t>Industrial Supervisors</a:t>
            </a:r>
            <a:r>
              <a:rPr lang="en-GB" sz="1200">
                <a:solidFill>
                  <a:srgbClr val="001F42"/>
                </a:solidFill>
                <a:effectLst/>
                <a:latin typeface="Calibri" panose="020F0502020204030204" pitchFamily="34" charset="0"/>
                <a:cs typeface="Calibri" panose="020F0502020204030204" pitchFamily="34" charset="0"/>
              </a:rPr>
              <a:t>: Said </a:t>
            </a:r>
            <a:r>
              <a:rPr lang="en-GB" sz="1200" err="1">
                <a:solidFill>
                  <a:srgbClr val="001F42"/>
                </a:solidFill>
                <a:effectLst/>
                <a:latin typeface="Calibri" panose="020F0502020204030204" pitchFamily="34" charset="0"/>
                <a:cs typeface="Calibri" panose="020F0502020204030204" pitchFamily="34" charset="0"/>
              </a:rPr>
              <a:t>Dahdah</a:t>
            </a:r>
            <a:r>
              <a:rPr lang="en-GB" sz="1200">
                <a:solidFill>
                  <a:srgbClr val="001F42"/>
                </a:solidFill>
                <a:effectLst/>
                <a:latin typeface="Calibri" panose="020F0502020204030204" pitchFamily="34" charset="0"/>
                <a:cs typeface="Calibri" panose="020F0502020204030204" pitchFamily="34" charset="0"/>
              </a:rPr>
              <a:t>, </a:t>
            </a:r>
            <a:r>
              <a:rPr lang="en-GB" sz="1200" err="1">
                <a:solidFill>
                  <a:srgbClr val="001F42"/>
                </a:solidFill>
                <a:latin typeface="Calibri" panose="020F0502020204030204" pitchFamily="34" charset="0"/>
                <a:cs typeface="Calibri" panose="020F0502020204030204" pitchFamily="34" charset="0"/>
              </a:rPr>
              <a:t>Dipan</a:t>
            </a:r>
            <a:r>
              <a:rPr lang="en-GB" sz="1200">
                <a:solidFill>
                  <a:srgbClr val="001F42"/>
                </a:solidFill>
                <a:latin typeface="Calibri" panose="020F0502020204030204" pitchFamily="34" charset="0"/>
                <a:cs typeface="Calibri" panose="020F0502020204030204" pitchFamily="34" charset="0"/>
              </a:rPr>
              <a:t> </a:t>
            </a:r>
            <a:r>
              <a:rPr lang="en-GB" sz="1200">
                <a:solidFill>
                  <a:srgbClr val="001F42"/>
                </a:solidFill>
                <a:effectLst/>
                <a:latin typeface="Calibri" panose="020F0502020204030204" pitchFamily="34" charset="0"/>
                <a:cs typeface="Calibri" panose="020F0502020204030204" pitchFamily="34" charset="0"/>
              </a:rPr>
              <a:t>Bose</a:t>
            </a:r>
            <a:r>
              <a:rPr lang="en-GB" sz="1200">
                <a:solidFill>
                  <a:srgbClr val="001F42"/>
                </a:solidFill>
                <a:latin typeface="Calibri" panose="020F0502020204030204" pitchFamily="34" charset="0"/>
                <a:cs typeface="Calibri" panose="020F0502020204030204" pitchFamily="34" charset="0"/>
              </a:rPr>
              <a:t>,</a:t>
            </a:r>
            <a:r>
              <a:rPr lang="en-GB" sz="1200">
                <a:solidFill>
                  <a:srgbClr val="001F42"/>
                </a:solidFill>
                <a:effectLst/>
                <a:latin typeface="Calibri" panose="020F0502020204030204" pitchFamily="34" charset="0"/>
                <a:cs typeface="Calibri" panose="020F0502020204030204" pitchFamily="34" charset="0"/>
              </a:rPr>
              <a:t> </a:t>
            </a:r>
            <a:r>
              <a:rPr lang="en-GB" sz="1200">
                <a:solidFill>
                  <a:srgbClr val="001F42"/>
                </a:solidFill>
                <a:latin typeface="Calibri" panose="020F0502020204030204" pitchFamily="34" charset="0"/>
                <a:ea typeface="+mn-lt"/>
                <a:cs typeface="Calibri" panose="020F0502020204030204" pitchFamily="34" charset="0"/>
              </a:rPr>
              <a:t>Kazuyuki </a:t>
            </a:r>
            <a:r>
              <a:rPr lang="en-GB" sz="1200" err="1">
                <a:solidFill>
                  <a:srgbClr val="001F42"/>
                </a:solidFill>
                <a:latin typeface="Calibri" panose="020F0502020204030204" pitchFamily="34" charset="0"/>
                <a:ea typeface="+mn-lt"/>
                <a:cs typeface="Calibri" panose="020F0502020204030204" pitchFamily="34" charset="0"/>
              </a:rPr>
              <a:t>Neki</a:t>
            </a:r>
            <a:r>
              <a:rPr lang="en-GB" sz="1200">
                <a:solidFill>
                  <a:srgbClr val="001F42"/>
                </a:solidFill>
                <a:latin typeface="Calibri" panose="020F0502020204030204" pitchFamily="34" charset="0"/>
                <a:ea typeface="+mn-lt"/>
                <a:cs typeface="Calibri" panose="020F0502020204030204" pitchFamily="34" charset="0"/>
              </a:rPr>
              <a:t>,</a:t>
            </a:r>
            <a:r>
              <a:rPr lang="en-GB" sz="1200">
                <a:solidFill>
                  <a:srgbClr val="001F42"/>
                </a:solidFill>
                <a:latin typeface="Calibri" panose="020F0502020204030204" pitchFamily="34" charset="0"/>
                <a:ea typeface="Calibri"/>
                <a:cs typeface="Calibri" panose="020F0502020204030204" pitchFamily="34" charset="0"/>
              </a:rPr>
              <a:t> Diego Canales</a:t>
            </a:r>
          </a:p>
          <a:p>
            <a:pPr algn="r">
              <a:spcBef>
                <a:spcPts val="600"/>
              </a:spcBef>
            </a:pPr>
            <a:r>
              <a:rPr lang="en-GB" sz="1200" b="1">
                <a:solidFill>
                  <a:srgbClr val="001F42"/>
                </a:solidFill>
                <a:latin typeface="Calibri" panose="020F0502020204030204" pitchFamily="34" charset="0"/>
                <a:ea typeface="Calibri"/>
                <a:cs typeface="Calibri" panose="020F0502020204030204" pitchFamily="34" charset="0"/>
              </a:rPr>
              <a:t>World Bank</a:t>
            </a:r>
          </a:p>
          <a:p>
            <a:pPr algn="just"/>
            <a:endParaRPr lang="en-GB" sz="1200" b="1">
              <a:solidFill>
                <a:srgbClr val="001F42"/>
              </a:solidFill>
              <a:latin typeface="Calibri" panose="020F0502020204030204" pitchFamily="34" charset="0"/>
              <a:ea typeface="Calibri" panose="020F0502020204030204" pitchFamily="34" charset="0"/>
              <a:cs typeface="Calibri" panose="020F0502020204030204" pitchFamily="34" charset="0"/>
            </a:endParaRPr>
          </a:p>
          <a:p>
            <a:pPr algn="just"/>
            <a:endParaRPr lang="en-GB" sz="1200">
              <a:solidFill>
                <a:srgbClr val="001F42"/>
              </a:solidFill>
              <a:latin typeface="Calibri" panose="020F0502020204030204" pitchFamily="34" charset="0"/>
              <a:ea typeface="Calibri" panose="020F0502020204030204" pitchFamily="34" charset="0"/>
              <a:cs typeface="Calibri" panose="020F0502020204030204" pitchFamily="34" charset="0"/>
            </a:endParaRPr>
          </a:p>
          <a:p>
            <a:pPr marL="628650" indent="-619125" algn="just">
              <a:tabLst/>
            </a:pPr>
            <a:r>
              <a:rPr lang="en-GB" sz="1200" u="sng">
                <a:solidFill>
                  <a:srgbClr val="001F42"/>
                </a:solidFill>
                <a:latin typeface="Calibri" panose="020F0502020204030204" pitchFamily="34" charset="0"/>
                <a:cs typeface="Calibri" panose="020F0502020204030204" pitchFamily="34" charset="0"/>
              </a:rPr>
              <a:t>Group 4</a:t>
            </a:r>
            <a:r>
              <a:rPr lang="en-GB" sz="1200">
                <a:solidFill>
                  <a:srgbClr val="001F42"/>
                </a:solidFill>
                <a:latin typeface="Calibri" panose="020F0502020204030204" pitchFamily="34" charset="0"/>
                <a:cs typeface="Calibri" panose="020F0502020204030204" pitchFamily="34" charset="0"/>
              </a:rPr>
              <a:t>: Guillaume Amann, Frederic Dai, Rui Huang, Claudio Mena Cavieres, Tom Ralton,  Ai Yu</a:t>
            </a:r>
          </a:p>
          <a:p>
            <a:pPr marL="584200" indent="-574675" algn="r">
              <a:spcBef>
                <a:spcPts val="600"/>
              </a:spcBef>
              <a:tabLst/>
            </a:pPr>
            <a:r>
              <a:rPr lang="en-GB" sz="1200" b="1">
                <a:solidFill>
                  <a:srgbClr val="001F42"/>
                </a:solidFill>
                <a:latin typeface="Calibri" panose="020F0502020204030204" pitchFamily="34" charset="0"/>
                <a:cs typeface="Calibri" panose="020F0502020204030204" pitchFamily="34" charset="0"/>
              </a:rPr>
              <a:t>Imperial College London</a:t>
            </a:r>
          </a:p>
        </p:txBody>
      </p:sp>
      <p:pic>
        <p:nvPicPr>
          <p:cNvPr id="9" name="Picture 2">
            <a:extLst>
              <a:ext uri="{FF2B5EF4-FFF2-40B4-BE49-F238E27FC236}">
                <a16:creationId xmlns:a16="http://schemas.microsoft.com/office/drawing/2014/main" id="{D682E74D-E31A-7393-0CD1-6DAFC691634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92434" y="614133"/>
            <a:ext cx="1993853" cy="216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F600B6C-12BC-AE38-65BD-72FE16F8537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1600" y="540000"/>
            <a:ext cx="2138614" cy="432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0530511-54F2-61A1-F51C-FC1CE1A4D473}"/>
              </a:ext>
            </a:extLst>
          </p:cNvPr>
          <p:cNvSpPr txBox="1"/>
          <p:nvPr userDrawn="1"/>
        </p:nvSpPr>
        <p:spPr>
          <a:xfrm>
            <a:off x="471483" y="4562643"/>
            <a:ext cx="5914800" cy="1200329"/>
          </a:xfrm>
          <a:prstGeom prst="rect">
            <a:avLst/>
          </a:prstGeom>
          <a:noFill/>
        </p:spPr>
        <p:txBody>
          <a:bodyPr wrap="square" rtlCol="0" anchor="ctr">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GB" sz="4000" b="1" i="0" u="none" strike="noStrike" kern="1200" cap="none" spc="0" normalizeH="0" baseline="0" noProof="0">
                <a:ln>
                  <a:noFill/>
                </a:ln>
                <a:solidFill>
                  <a:srgbClr val="0000CE"/>
                </a:solidFill>
                <a:effectLst/>
                <a:uLnTx/>
                <a:uFillTx/>
                <a:latin typeface="Calibri" panose="020F0502020204030204" pitchFamily="34" charset="0"/>
                <a:ea typeface="+mn-ea"/>
                <a:cs typeface="Calibri" panose="020F0502020204030204" pitchFamily="34" charset="0"/>
              </a:rPr>
              <a:t>BIG DATA ANALYSIS ON ROAD ATTRIBUTES </a:t>
            </a:r>
            <a:endParaRPr kumimoji="0" lang="en-GB" sz="5400" b="0" i="0" u="none" strike="noStrike" kern="1200" cap="none" spc="0" normalizeH="0" baseline="0" noProof="0">
              <a:ln>
                <a:noFill/>
              </a:ln>
              <a:solidFill>
                <a:srgbClr val="0000CE"/>
              </a:solidFill>
              <a:effectLst/>
              <a:uLnTx/>
              <a:uFillTx/>
              <a:latin typeface="Calibri" panose="020F0502020204030204" pitchFamily="34" charset="0"/>
              <a:ea typeface="+mn-ea"/>
              <a:cs typeface="Calibri" panose="020F0502020204030204" pitchFamily="34" charset="0"/>
            </a:endParaRPr>
          </a:p>
        </p:txBody>
      </p:sp>
      <p:sp>
        <p:nvSpPr>
          <p:cNvPr id="13" name="TextBox 12">
            <a:extLst>
              <a:ext uri="{FF2B5EF4-FFF2-40B4-BE49-F238E27FC236}">
                <a16:creationId xmlns:a16="http://schemas.microsoft.com/office/drawing/2014/main" id="{DDCD454D-9660-C951-7D4D-1BD21A86792A}"/>
              </a:ext>
            </a:extLst>
          </p:cNvPr>
          <p:cNvSpPr txBox="1"/>
          <p:nvPr userDrawn="1"/>
        </p:nvSpPr>
        <p:spPr>
          <a:xfrm>
            <a:off x="800099" y="3395422"/>
            <a:ext cx="5257800" cy="461665"/>
          </a:xfrm>
          <a:prstGeom prst="rect">
            <a:avLst/>
          </a:prstGeom>
          <a:noFill/>
        </p:spPr>
        <p:txBody>
          <a:bodyPr wrap="square" rtlCol="0" anchor="ctr">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srgbClr val="001F42"/>
                </a:solidFill>
                <a:effectLst/>
                <a:uLnTx/>
                <a:uFillTx/>
                <a:latin typeface="Calibri" panose="020F0502020204030204" pitchFamily="34" charset="0"/>
                <a:ea typeface="+mj-ea"/>
                <a:cs typeface="Calibri" panose="020F0502020204030204" pitchFamily="34" charset="0"/>
              </a:rPr>
              <a:t>Group Design Project 2024 </a:t>
            </a:r>
            <a:endParaRPr lang="en-FR">
              <a:solidFill>
                <a:srgbClr val="001F42"/>
              </a:solidFill>
            </a:endParaRPr>
          </a:p>
        </p:txBody>
      </p:sp>
      <p:sp>
        <p:nvSpPr>
          <p:cNvPr id="14" name="Rectangle 13">
            <a:extLst>
              <a:ext uri="{FF2B5EF4-FFF2-40B4-BE49-F238E27FC236}">
                <a16:creationId xmlns:a16="http://schemas.microsoft.com/office/drawing/2014/main" id="{611A6E0A-425B-0BAD-D3D8-CF7475594097}"/>
              </a:ext>
            </a:extLst>
          </p:cNvPr>
          <p:cNvSpPr/>
          <p:nvPr userDrawn="1"/>
        </p:nvSpPr>
        <p:spPr>
          <a:xfrm>
            <a:off x="-680808" y="449569"/>
            <a:ext cx="506186" cy="8997043"/>
          </a:xfrm>
          <a:prstGeom prst="rect">
            <a:avLst/>
          </a:prstGeom>
          <a:solidFill>
            <a:srgbClr val="001F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5" name="Rectangle 14">
            <a:extLst>
              <a:ext uri="{FF2B5EF4-FFF2-40B4-BE49-F238E27FC236}">
                <a16:creationId xmlns:a16="http://schemas.microsoft.com/office/drawing/2014/main" id="{957ACE35-FD8E-71C5-8466-8EDBBC519B33}"/>
              </a:ext>
            </a:extLst>
          </p:cNvPr>
          <p:cNvSpPr/>
          <p:nvPr userDrawn="1"/>
        </p:nvSpPr>
        <p:spPr>
          <a:xfrm>
            <a:off x="7032619" y="449568"/>
            <a:ext cx="506186" cy="8997043"/>
          </a:xfrm>
          <a:prstGeom prst="rect">
            <a:avLst/>
          </a:prstGeom>
          <a:solidFill>
            <a:srgbClr val="0000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Tree>
    <p:extLst>
      <p:ext uri="{BB962C8B-B14F-4D97-AF65-F5344CB8AC3E}">
        <p14:creationId xmlns:p14="http://schemas.microsoft.com/office/powerpoint/2010/main" val="2283974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C2750E2-3F9B-AF48-A1D2-9F43F8B3311C}" type="datetime1">
              <a:rPr lang="fr-FR" smtClean="0"/>
              <a:t>03/07/2024</a:t>
            </a:fld>
            <a:endParaRPr lang="fr-FR"/>
          </a:p>
        </p:txBody>
      </p:sp>
      <p:sp>
        <p:nvSpPr>
          <p:cNvPr id="5" name="Footer Placeholder 4"/>
          <p:cNvSpPr>
            <a:spLocks noGrp="1"/>
          </p:cNvSpPr>
          <p:nvPr>
            <p:ph type="ftr" sz="quarter" idx="11"/>
          </p:nvPr>
        </p:nvSpPr>
        <p:spPr/>
        <p:txBody>
          <a:bodyPr/>
          <a:lstStyle/>
          <a:p>
            <a:r>
              <a:rPr lang="fr-FR"/>
              <a:t>Big Data analysis on road attributes</a:t>
            </a:r>
          </a:p>
        </p:txBody>
      </p:sp>
      <p:sp>
        <p:nvSpPr>
          <p:cNvPr id="6" name="Slide Number Placeholder 5"/>
          <p:cNvSpPr>
            <a:spLocks noGrp="1"/>
          </p:cNvSpPr>
          <p:nvPr>
            <p:ph type="sldNum" sz="quarter" idx="12"/>
          </p:nvPr>
        </p:nvSpPr>
        <p:spPr/>
        <p:txBody>
          <a:bodyPr/>
          <a:lstStyle/>
          <a:p>
            <a:fld id="{27C6CCC6-2BE5-4E42-96A4-D1E8E81A3D8E}" type="slidenum">
              <a:rPr lang="fr-FR" smtClean="0"/>
              <a:t>‹#›</a:t>
            </a:fld>
            <a:endParaRPr lang="fr-FR"/>
          </a:p>
        </p:txBody>
      </p:sp>
      <p:sp>
        <p:nvSpPr>
          <p:cNvPr id="8" name="Text Placeholder 7">
            <a:extLst>
              <a:ext uri="{FF2B5EF4-FFF2-40B4-BE49-F238E27FC236}">
                <a16:creationId xmlns:a16="http://schemas.microsoft.com/office/drawing/2014/main" id="{6331A711-41C8-27DC-E0FE-677FF093E213}"/>
              </a:ext>
            </a:extLst>
          </p:cNvPr>
          <p:cNvSpPr>
            <a:spLocks noGrp="1"/>
          </p:cNvSpPr>
          <p:nvPr>
            <p:ph type="body" sz="quarter" idx="13"/>
          </p:nvPr>
        </p:nvSpPr>
        <p:spPr>
          <a:xfrm>
            <a:off x="471488" y="471600"/>
            <a:ext cx="5915026" cy="8299201"/>
          </a:xfrm>
          <a:prstGeom prst="rect">
            <a:avLst/>
          </a:prstGeom>
        </p:spPr>
        <p:txBody>
          <a:bodyPr numCol="2" spcCol="360000">
            <a:normAutofit/>
          </a:bodyPr>
          <a:lstStyle>
            <a:lvl1pPr marL="0" indent="0" algn="just">
              <a:lnSpc>
                <a:spcPct val="110000"/>
              </a:lnSpc>
              <a:spcBef>
                <a:spcPts val="0"/>
              </a:spcBef>
              <a:spcAft>
                <a:spcPts val="800"/>
              </a:spcAft>
              <a:buNone/>
              <a:defRPr sz="1100">
                <a:solidFill>
                  <a:srgbClr val="002245"/>
                </a:solidFill>
                <a:latin typeface="Calibri" panose="020F0502020204030204" pitchFamily="34" charset="0"/>
                <a:cs typeface="Calibri" panose="020F0502020204030204" pitchFamily="34" charset="0"/>
              </a:defRPr>
            </a:lvl1pPr>
            <a:lvl2pPr algn="just">
              <a:lnSpc>
                <a:spcPct val="110000"/>
              </a:lnSpc>
              <a:spcBef>
                <a:spcPts val="0"/>
              </a:spcBef>
              <a:spcAft>
                <a:spcPts val="800"/>
              </a:spcAft>
              <a:defRPr sz="1100">
                <a:solidFill>
                  <a:srgbClr val="002245"/>
                </a:solidFill>
                <a:latin typeface="Calibri" panose="020F0502020204030204" pitchFamily="34" charset="0"/>
                <a:cs typeface="Calibri" panose="020F0502020204030204" pitchFamily="34" charset="0"/>
              </a:defRPr>
            </a:lvl2pPr>
            <a:lvl3pPr algn="just">
              <a:lnSpc>
                <a:spcPct val="110000"/>
              </a:lnSpc>
              <a:spcBef>
                <a:spcPts val="0"/>
              </a:spcBef>
              <a:spcAft>
                <a:spcPts val="800"/>
              </a:spcAft>
              <a:defRPr sz="1100">
                <a:solidFill>
                  <a:srgbClr val="002245"/>
                </a:solidFill>
                <a:latin typeface="Calibri" panose="020F0502020204030204" pitchFamily="34" charset="0"/>
                <a:cs typeface="Calibri" panose="020F0502020204030204" pitchFamily="34" charset="0"/>
              </a:defRPr>
            </a:lvl3pPr>
            <a:lvl4pPr algn="just">
              <a:lnSpc>
                <a:spcPct val="110000"/>
              </a:lnSpc>
              <a:spcBef>
                <a:spcPts val="0"/>
              </a:spcBef>
              <a:spcAft>
                <a:spcPts val="800"/>
              </a:spcAft>
              <a:defRPr sz="1100">
                <a:solidFill>
                  <a:srgbClr val="002245"/>
                </a:solidFill>
                <a:latin typeface="Calibri" panose="020F0502020204030204" pitchFamily="34" charset="0"/>
                <a:cs typeface="Calibri" panose="020F0502020204030204" pitchFamily="34" charset="0"/>
              </a:defRPr>
            </a:lvl4pPr>
            <a:lvl5pPr algn="just">
              <a:lnSpc>
                <a:spcPct val="110000"/>
              </a:lnSpc>
              <a:spcBef>
                <a:spcPts val="0"/>
              </a:spcBef>
              <a:spcAft>
                <a:spcPts val="800"/>
              </a:spcAft>
              <a:defRPr sz="1100">
                <a:solidFill>
                  <a:srgbClr val="002245"/>
                </a:solidFill>
                <a:latin typeface="Calibri" panose="020F0502020204030204" pitchFamily="34" charset="0"/>
                <a:cs typeface="Calibri" panose="020F050202020403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2" name="Rectangle 1">
            <a:extLst>
              <a:ext uri="{FF2B5EF4-FFF2-40B4-BE49-F238E27FC236}">
                <a16:creationId xmlns:a16="http://schemas.microsoft.com/office/drawing/2014/main" id="{B443F9E0-224E-4FC2-F235-5D813FB961C3}"/>
              </a:ext>
            </a:extLst>
          </p:cNvPr>
          <p:cNvSpPr/>
          <p:nvPr userDrawn="1"/>
        </p:nvSpPr>
        <p:spPr>
          <a:xfrm>
            <a:off x="-669472" y="540000"/>
            <a:ext cx="506186" cy="8997043"/>
          </a:xfrm>
          <a:prstGeom prst="rect">
            <a:avLst/>
          </a:prstGeom>
          <a:solidFill>
            <a:srgbClr val="001F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3" name="Rectangle 2">
            <a:extLst>
              <a:ext uri="{FF2B5EF4-FFF2-40B4-BE49-F238E27FC236}">
                <a16:creationId xmlns:a16="http://schemas.microsoft.com/office/drawing/2014/main" id="{4C523F94-26DE-D8EE-2999-0A5918C200CC}"/>
              </a:ext>
            </a:extLst>
          </p:cNvPr>
          <p:cNvSpPr/>
          <p:nvPr userDrawn="1"/>
        </p:nvSpPr>
        <p:spPr>
          <a:xfrm>
            <a:off x="7021284" y="539999"/>
            <a:ext cx="506186" cy="8997043"/>
          </a:xfrm>
          <a:prstGeom prst="rect">
            <a:avLst/>
          </a:prstGeom>
          <a:solidFill>
            <a:srgbClr val="0000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Tree>
    <p:extLst>
      <p:ext uri="{BB962C8B-B14F-4D97-AF65-F5344CB8AC3E}">
        <p14:creationId xmlns:p14="http://schemas.microsoft.com/office/powerpoint/2010/main" val="3610587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FB0E66-4B48-1040-A515-282C9A7654CD}" type="datetime1">
              <a:rPr lang="fr-FR" smtClean="0"/>
              <a:t>03/07/2024</a:t>
            </a:fld>
            <a:endParaRPr lang="fr-FR"/>
          </a:p>
        </p:txBody>
      </p:sp>
      <p:sp>
        <p:nvSpPr>
          <p:cNvPr id="5" name="Footer Placeholder 4"/>
          <p:cNvSpPr>
            <a:spLocks noGrp="1"/>
          </p:cNvSpPr>
          <p:nvPr>
            <p:ph type="ftr" sz="quarter" idx="11"/>
          </p:nvPr>
        </p:nvSpPr>
        <p:spPr/>
        <p:txBody>
          <a:bodyPr/>
          <a:lstStyle/>
          <a:p>
            <a:r>
              <a:rPr lang="fr-FR"/>
              <a:t>Big Data analysis on road attributes</a:t>
            </a:r>
          </a:p>
        </p:txBody>
      </p:sp>
      <p:sp>
        <p:nvSpPr>
          <p:cNvPr id="6" name="Slide Number Placeholder 5"/>
          <p:cNvSpPr>
            <a:spLocks noGrp="1"/>
          </p:cNvSpPr>
          <p:nvPr>
            <p:ph type="sldNum" sz="quarter" idx="12"/>
          </p:nvPr>
        </p:nvSpPr>
        <p:spPr/>
        <p:txBody>
          <a:bodyPr/>
          <a:lstStyle/>
          <a:p>
            <a:fld id="{27C6CCC6-2BE5-4E42-96A4-D1E8E81A3D8E}" type="slidenum">
              <a:rPr lang="fr-FR" smtClean="0"/>
              <a:t>‹#›</a:t>
            </a:fld>
            <a:endParaRPr lang="fr-FR"/>
          </a:p>
        </p:txBody>
      </p:sp>
      <p:sp>
        <p:nvSpPr>
          <p:cNvPr id="8" name="Text Placeholder 7">
            <a:extLst>
              <a:ext uri="{FF2B5EF4-FFF2-40B4-BE49-F238E27FC236}">
                <a16:creationId xmlns:a16="http://schemas.microsoft.com/office/drawing/2014/main" id="{6331A711-41C8-27DC-E0FE-677FF093E213}"/>
              </a:ext>
            </a:extLst>
          </p:cNvPr>
          <p:cNvSpPr>
            <a:spLocks noGrp="1"/>
          </p:cNvSpPr>
          <p:nvPr>
            <p:ph type="body" sz="quarter" idx="13"/>
          </p:nvPr>
        </p:nvSpPr>
        <p:spPr>
          <a:xfrm>
            <a:off x="471488" y="471600"/>
            <a:ext cx="5915026" cy="7283220"/>
          </a:xfrm>
          <a:prstGeom prst="rect">
            <a:avLst/>
          </a:prstGeom>
        </p:spPr>
        <p:txBody>
          <a:bodyPr numCol="2" spcCol="360000">
            <a:normAutofit/>
          </a:bodyPr>
          <a:lstStyle>
            <a:lvl1pPr marL="0" indent="0" algn="just">
              <a:lnSpc>
                <a:spcPct val="110000"/>
              </a:lnSpc>
              <a:spcBef>
                <a:spcPts val="0"/>
              </a:spcBef>
              <a:buNone/>
              <a:defRPr sz="1200">
                <a:solidFill>
                  <a:srgbClr val="002245"/>
                </a:solidFill>
                <a:latin typeface="Calibri" panose="020F0502020204030204" pitchFamily="34" charset="0"/>
                <a:cs typeface="Calibri" panose="020F0502020204030204" pitchFamily="34" charset="0"/>
              </a:defRPr>
            </a:lvl1pPr>
            <a:lvl2pPr algn="just">
              <a:lnSpc>
                <a:spcPct val="110000"/>
              </a:lnSpc>
              <a:spcBef>
                <a:spcPts val="0"/>
              </a:spcBef>
              <a:defRPr sz="1200">
                <a:solidFill>
                  <a:srgbClr val="002245"/>
                </a:solidFill>
                <a:latin typeface="Calibri" panose="020F0502020204030204" pitchFamily="34" charset="0"/>
                <a:cs typeface="Calibri" panose="020F0502020204030204" pitchFamily="34" charset="0"/>
              </a:defRPr>
            </a:lvl2pPr>
            <a:lvl3pPr algn="just">
              <a:lnSpc>
                <a:spcPct val="110000"/>
              </a:lnSpc>
              <a:spcBef>
                <a:spcPts val="0"/>
              </a:spcBef>
              <a:defRPr sz="1200">
                <a:solidFill>
                  <a:srgbClr val="002245"/>
                </a:solidFill>
                <a:latin typeface="Calibri" panose="020F0502020204030204" pitchFamily="34" charset="0"/>
                <a:cs typeface="Calibri" panose="020F0502020204030204" pitchFamily="34" charset="0"/>
              </a:defRPr>
            </a:lvl3pPr>
            <a:lvl4pPr algn="just">
              <a:lnSpc>
                <a:spcPct val="110000"/>
              </a:lnSpc>
              <a:spcBef>
                <a:spcPts val="0"/>
              </a:spcBef>
              <a:defRPr sz="1200">
                <a:solidFill>
                  <a:srgbClr val="002245"/>
                </a:solidFill>
                <a:latin typeface="Calibri" panose="020F0502020204030204" pitchFamily="34" charset="0"/>
                <a:cs typeface="Calibri" panose="020F0502020204030204" pitchFamily="34" charset="0"/>
              </a:defRPr>
            </a:lvl4pPr>
            <a:lvl5pPr algn="just">
              <a:lnSpc>
                <a:spcPct val="110000"/>
              </a:lnSpc>
              <a:spcBef>
                <a:spcPts val="0"/>
              </a:spcBef>
              <a:defRPr sz="1200">
                <a:solidFill>
                  <a:srgbClr val="002245"/>
                </a:solidFill>
                <a:latin typeface="Calibri" panose="020F0502020204030204" pitchFamily="34" charset="0"/>
                <a:cs typeface="Calibri" panose="020F050202020403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2" name="Rectangle 1">
            <a:extLst>
              <a:ext uri="{FF2B5EF4-FFF2-40B4-BE49-F238E27FC236}">
                <a16:creationId xmlns:a16="http://schemas.microsoft.com/office/drawing/2014/main" id="{B443F9E0-224E-4FC2-F235-5D813FB961C3}"/>
              </a:ext>
            </a:extLst>
          </p:cNvPr>
          <p:cNvSpPr/>
          <p:nvPr userDrawn="1"/>
        </p:nvSpPr>
        <p:spPr>
          <a:xfrm>
            <a:off x="-669472" y="540000"/>
            <a:ext cx="506186" cy="8997043"/>
          </a:xfrm>
          <a:prstGeom prst="rect">
            <a:avLst/>
          </a:prstGeom>
          <a:solidFill>
            <a:srgbClr val="001F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3" name="Rectangle 2">
            <a:extLst>
              <a:ext uri="{FF2B5EF4-FFF2-40B4-BE49-F238E27FC236}">
                <a16:creationId xmlns:a16="http://schemas.microsoft.com/office/drawing/2014/main" id="{4C523F94-26DE-D8EE-2999-0A5918C200CC}"/>
              </a:ext>
            </a:extLst>
          </p:cNvPr>
          <p:cNvSpPr/>
          <p:nvPr userDrawn="1"/>
        </p:nvSpPr>
        <p:spPr>
          <a:xfrm>
            <a:off x="7021284" y="539999"/>
            <a:ext cx="506186" cy="8997043"/>
          </a:xfrm>
          <a:prstGeom prst="rect">
            <a:avLst/>
          </a:prstGeom>
          <a:solidFill>
            <a:srgbClr val="0000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9" name="Text Placeholder 8">
            <a:extLst>
              <a:ext uri="{FF2B5EF4-FFF2-40B4-BE49-F238E27FC236}">
                <a16:creationId xmlns:a16="http://schemas.microsoft.com/office/drawing/2014/main" id="{76E1B02F-9887-E620-48F8-8A9A2D717911}"/>
              </a:ext>
            </a:extLst>
          </p:cNvPr>
          <p:cNvSpPr>
            <a:spLocks noGrp="1"/>
          </p:cNvSpPr>
          <p:nvPr>
            <p:ph type="body" sz="quarter" idx="14" hasCustomPrompt="1"/>
          </p:nvPr>
        </p:nvSpPr>
        <p:spPr>
          <a:xfrm>
            <a:off x="471484" y="8147951"/>
            <a:ext cx="5915026" cy="1036732"/>
          </a:xfrm>
          <a:prstGeom prst="rect">
            <a:avLst/>
          </a:prstGeom>
        </p:spPr>
        <p:txBody>
          <a:bodyPr/>
          <a:lstStyle>
            <a:lvl1pPr marL="0" indent="0" algn="just">
              <a:buNone/>
              <a:defRPr sz="1200">
                <a:solidFill>
                  <a:srgbClr val="001F42"/>
                </a:solidFill>
                <a:latin typeface="Calibri" panose="020F0502020204030204" pitchFamily="34" charset="0"/>
                <a:cs typeface="Calibri" panose="020F0502020204030204" pitchFamily="34" charset="0"/>
              </a:defRPr>
            </a:lvl1pPr>
          </a:lstStyle>
          <a:p>
            <a:pPr lvl="0"/>
            <a:r>
              <a:rPr lang="en-GB"/>
              <a:t>References:</a:t>
            </a:r>
            <a:endParaRPr lang="en-FR"/>
          </a:p>
        </p:txBody>
      </p:sp>
    </p:spTree>
    <p:extLst>
      <p:ext uri="{BB962C8B-B14F-4D97-AF65-F5344CB8AC3E}">
        <p14:creationId xmlns:p14="http://schemas.microsoft.com/office/powerpoint/2010/main" val="37394781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71487" y="9182869"/>
            <a:ext cx="1543050" cy="527487"/>
          </a:xfrm>
          <a:prstGeom prst="rect">
            <a:avLst/>
          </a:prstGeom>
        </p:spPr>
        <p:txBody>
          <a:bodyPr vert="horz" lIns="91440" tIns="45720" rIns="91440" bIns="45720" rtlCol="0" anchor="ctr"/>
          <a:lstStyle>
            <a:lvl1pPr algn="l">
              <a:defRPr sz="1000">
                <a:solidFill>
                  <a:schemeClr val="bg1">
                    <a:lumMod val="65000"/>
                  </a:schemeClr>
                </a:solidFill>
                <a:latin typeface="Calibri" panose="020F0502020204030204" pitchFamily="34" charset="0"/>
                <a:cs typeface="Calibri" panose="020F0502020204030204" pitchFamily="34" charset="0"/>
              </a:defRPr>
            </a:lvl1pPr>
          </a:lstStyle>
          <a:p>
            <a:fld id="{296BAD50-4133-9D4C-AFEA-7094EE4E51C2}" type="datetime1">
              <a:rPr lang="fr-FR" smtClean="0"/>
              <a:t>03/07/2024</a:t>
            </a:fld>
            <a:endParaRPr lang="fr-FR"/>
          </a:p>
        </p:txBody>
      </p:sp>
      <p:sp>
        <p:nvSpPr>
          <p:cNvPr id="5" name="Footer Placeholder 4"/>
          <p:cNvSpPr>
            <a:spLocks noGrp="1"/>
          </p:cNvSpPr>
          <p:nvPr>
            <p:ph type="ftr" sz="quarter" idx="3"/>
          </p:nvPr>
        </p:nvSpPr>
        <p:spPr>
          <a:xfrm>
            <a:off x="2271713" y="9182869"/>
            <a:ext cx="2314575" cy="527487"/>
          </a:xfrm>
          <a:prstGeom prst="rect">
            <a:avLst/>
          </a:prstGeom>
        </p:spPr>
        <p:txBody>
          <a:bodyPr vert="horz" lIns="91440" tIns="45720" rIns="91440" bIns="45720" rtlCol="0" anchor="ctr"/>
          <a:lstStyle>
            <a:lvl1pPr algn="ctr">
              <a:defRPr sz="1000">
                <a:solidFill>
                  <a:schemeClr val="bg1">
                    <a:lumMod val="65000"/>
                  </a:schemeClr>
                </a:solidFill>
                <a:latin typeface="Calibri" panose="020F0502020204030204" pitchFamily="34" charset="0"/>
                <a:cs typeface="Calibri" panose="020F0502020204030204" pitchFamily="34" charset="0"/>
              </a:defRPr>
            </a:lvl1pPr>
          </a:lstStyle>
          <a:p>
            <a:r>
              <a:rPr lang="fr-FR"/>
              <a:t>Big Data analysis on road attributes</a:t>
            </a:r>
          </a:p>
        </p:txBody>
      </p:sp>
      <p:sp>
        <p:nvSpPr>
          <p:cNvPr id="6" name="Slide Number Placeholder 5"/>
          <p:cNvSpPr>
            <a:spLocks noGrp="1"/>
          </p:cNvSpPr>
          <p:nvPr>
            <p:ph type="sldNum" sz="quarter" idx="4"/>
          </p:nvPr>
        </p:nvSpPr>
        <p:spPr>
          <a:xfrm>
            <a:off x="4843463" y="9182869"/>
            <a:ext cx="1543050" cy="527487"/>
          </a:xfrm>
          <a:prstGeom prst="rect">
            <a:avLst/>
          </a:prstGeom>
        </p:spPr>
        <p:txBody>
          <a:bodyPr vert="horz" lIns="91440" tIns="45720" rIns="91440" bIns="45720" rtlCol="0" anchor="ctr"/>
          <a:lstStyle>
            <a:lvl1pPr algn="r">
              <a:defRPr sz="1000">
                <a:solidFill>
                  <a:schemeClr val="bg1">
                    <a:lumMod val="65000"/>
                  </a:schemeClr>
                </a:solidFill>
                <a:latin typeface="Calibri" panose="020F0502020204030204" pitchFamily="34" charset="0"/>
                <a:cs typeface="Calibri" panose="020F0502020204030204" pitchFamily="34" charset="0"/>
              </a:defRPr>
            </a:lvl1pPr>
          </a:lstStyle>
          <a:p>
            <a:fld id="{27C6CCC6-2BE5-4E42-96A4-D1E8E81A3D8E}" type="slidenum">
              <a:rPr lang="fr-FR" smtClean="0"/>
              <a:pPr/>
              <a:t>‹#›</a:t>
            </a:fld>
            <a:endParaRPr lang="fr-FR"/>
          </a:p>
        </p:txBody>
      </p:sp>
    </p:spTree>
    <p:extLst>
      <p:ext uri="{BB962C8B-B14F-4D97-AF65-F5344CB8AC3E}">
        <p14:creationId xmlns:p14="http://schemas.microsoft.com/office/powerpoint/2010/main" val="4189069514"/>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8/10/relationships/comments" Target="../comments/modernComment_110_645FEA5F.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microsoft.com/office/2018/10/relationships/comments" Target="../comments/modernComment_118_E990D365.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microsoft.com/office/2018/10/relationships/comments" Target="../comments/modernComment_10F_605A4CF5.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microsoft.com/office/2018/10/relationships/comments" Target="../comments/modernComment_126_668F234E.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4253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41CE37-B07F-6801-448E-87B7F92CE2B7}"/>
              </a:ext>
            </a:extLst>
          </p:cNvPr>
          <p:cNvSpPr>
            <a:spLocks noGrp="1"/>
          </p:cNvSpPr>
          <p:nvPr>
            <p:ph type="dt" sz="half" idx="10"/>
          </p:nvPr>
        </p:nvSpPr>
        <p:spPr/>
        <p:txBody>
          <a:bodyPr/>
          <a:lstStyle/>
          <a:p>
            <a:pPr>
              <a:lnSpc>
                <a:spcPct val="110000"/>
              </a:lnSpc>
              <a:spcAft>
                <a:spcPts val="800"/>
              </a:spcAft>
            </a:pPr>
            <a:fld id="{CC2750E2-3F9B-AF48-A1D2-9F43F8B3311C}" type="datetime1">
              <a:rPr lang="fr-FR" smtClean="0"/>
              <a:pPr>
                <a:lnSpc>
                  <a:spcPct val="110000"/>
                </a:lnSpc>
                <a:spcAft>
                  <a:spcPts val="800"/>
                </a:spcAft>
              </a:pPr>
              <a:t>03/07/2024</a:t>
            </a:fld>
            <a:endParaRPr lang="fr-FR"/>
          </a:p>
        </p:txBody>
      </p:sp>
      <p:sp>
        <p:nvSpPr>
          <p:cNvPr id="4" name="Slide Number Placeholder 3">
            <a:extLst>
              <a:ext uri="{FF2B5EF4-FFF2-40B4-BE49-F238E27FC236}">
                <a16:creationId xmlns:a16="http://schemas.microsoft.com/office/drawing/2014/main" id="{3A724081-FCB3-CD5B-EE50-451C68A5C350}"/>
              </a:ext>
            </a:extLst>
          </p:cNvPr>
          <p:cNvSpPr>
            <a:spLocks noGrp="1"/>
          </p:cNvSpPr>
          <p:nvPr>
            <p:ph type="sldNum" sz="quarter" idx="12"/>
          </p:nvPr>
        </p:nvSpPr>
        <p:spPr/>
        <p:txBody>
          <a:bodyPr/>
          <a:lstStyle/>
          <a:p>
            <a:pPr>
              <a:lnSpc>
                <a:spcPct val="110000"/>
              </a:lnSpc>
              <a:spcAft>
                <a:spcPts val="800"/>
              </a:spcAft>
            </a:pPr>
            <a:fld id="{27C6CCC6-2BE5-4E42-96A4-D1E8E81A3D8E}" type="slidenum">
              <a:rPr lang="fr-FR" smtClean="0"/>
              <a:pPr>
                <a:lnSpc>
                  <a:spcPct val="110000"/>
                </a:lnSpc>
                <a:spcAft>
                  <a:spcPts val="800"/>
                </a:spcAft>
              </a:pPr>
              <a:t>9</a:t>
            </a:fld>
            <a:endParaRPr lang="fr-FR"/>
          </a:p>
        </p:txBody>
      </p:sp>
      <p:sp>
        <p:nvSpPr>
          <p:cNvPr id="5" name="Text Placeholder 4">
            <a:extLst>
              <a:ext uri="{FF2B5EF4-FFF2-40B4-BE49-F238E27FC236}">
                <a16:creationId xmlns:a16="http://schemas.microsoft.com/office/drawing/2014/main" id="{60A372CE-3BBE-B0BE-8B1F-A95117C368ED}"/>
              </a:ext>
            </a:extLst>
          </p:cNvPr>
          <p:cNvSpPr>
            <a:spLocks noGrp="1"/>
          </p:cNvSpPr>
          <p:nvPr>
            <p:ph type="body" sz="quarter" idx="13"/>
          </p:nvPr>
        </p:nvSpPr>
        <p:spPr>
          <a:xfrm>
            <a:off x="471488" y="471599"/>
            <a:ext cx="5915026" cy="8460000"/>
          </a:xfrm>
        </p:spPr>
        <p:txBody>
          <a:bodyPr>
            <a:noAutofit/>
          </a:bodyPr>
          <a:lstStyle/>
          <a:p>
            <a:r>
              <a:rPr lang="en-GB"/>
              <a:t>libraries and frameworks such as: </a:t>
            </a:r>
            <a:r>
              <a:rPr lang="en-GB" err="1"/>
              <a:t>PyTorch</a:t>
            </a:r>
            <a:r>
              <a:rPr lang="en-GB"/>
              <a:t> (≥ 1.7.0), CUDA Toolkit (≥ 10.2), compatible </a:t>
            </a:r>
            <a:r>
              <a:rPr lang="en-GB" err="1"/>
              <a:t>cuDNN</a:t>
            </a:r>
            <a:r>
              <a:rPr lang="en-GB"/>
              <a:t>, OpenCV (≥ 4.0), NumPy, SciPy, Matplotlib, Pillow, and optionally </a:t>
            </a:r>
            <a:r>
              <a:rPr lang="en-GB" err="1"/>
              <a:t>TensorRT</a:t>
            </a:r>
            <a:r>
              <a:rPr lang="en-GB"/>
              <a:t> for optimized inference on NVIDIA GPUs.</a:t>
            </a:r>
          </a:p>
          <a:p>
            <a:r>
              <a:rPr lang="en-GB"/>
              <a:t>On the hardware front, YOLOv8 necessitates a robust configuration. The CPU should ideally be an Intel i5 (8th Gen or higher) or AMD </a:t>
            </a:r>
            <a:r>
              <a:rPr lang="en-GB" err="1"/>
              <a:t>Ryzen</a:t>
            </a:r>
            <a:r>
              <a:rPr lang="en-GB"/>
              <a:t> 5 (3000 series or higher), featuring a minimum of 4 cores and 8 threads. For accelerated performance, an NVIDIA GPU with CUDA capability 6.0 or higher is recommended, with the NVIDIA RTX 2060 or higher being optimal (≥ VRAM 8GB). To support these components, a minimum of 16 GB RAM is recommended.</a:t>
            </a:r>
          </a:p>
          <a:p>
            <a:r>
              <a:rPr lang="en-GB"/>
              <a:t>Training machine learning models requires powerful GPUs for intensive computations and substantial CPU power and RAM for managing large datasets and complex calculations. In contrast, detection can run on less powerful GPUs and requires less CPU and RAM, though it still benefits from GPU acceleration and sufficient system resources.</a:t>
            </a:r>
          </a:p>
          <a:p>
            <a:r>
              <a:rPr lang="en-GB"/>
              <a:t>To summarise the technical requirements, adhering to these specifications ensures that YOLOv8 operates efficiently on a personal system, leveraging both software capabilities and hardware performance for optimal results in object detection and related tasks.</a:t>
            </a:r>
          </a:p>
          <a:p>
            <a:r>
              <a:rPr lang="en-GB"/>
              <a:t>Also note that a recommended 100 GB SSD might be needed to reckon with the training database and models’ weights storage.</a:t>
            </a:r>
            <a:endParaRPr lang="en-GB" sz="1200"/>
          </a:p>
          <a:p>
            <a:pPr>
              <a:spcAft>
                <a:spcPts val="600"/>
              </a:spcAft>
            </a:pPr>
            <a:r>
              <a:rPr lang="en-GB" sz="1200" b="1"/>
              <a:t>5.2. Input Requirements</a:t>
            </a:r>
          </a:p>
          <a:p>
            <a:r>
              <a:rPr lang="en-GB"/>
              <a:t>The MLM relies on YOLOv8 which can process both pictures or videos. When initiating the models, the MLM algorithm asks for the need (or not) for aerial view detection. If this is needed, only Layer 1 and 3 will be initiated and road information can be input as either a series of pictures (above Standard Definition (SD) 640x360 pixels (360p), preferably High Definition (HD 1280x720 pixels (720p)) with null intersection, or a single shot video (same resolution requirements, frame rate of 30 fps).</a:t>
            </a:r>
          </a:p>
          <a:p>
            <a:r>
              <a:rPr lang="en-GB"/>
              <a:t>In the case one wants to add satellite images as an input, the MLM will initiate all layers to treat the two types of input (ground and aerial level). The resolution requirements for the aerial point of view are the same as for ground level, either it is a series of pictures or a video. However, the scale is third parameter to consider here. When web scrapping the data via Google Maps, a zoom level 15 or higher will roughly correspond to a scale of 1:20,000. This setting allows for viewing small towns to road level precision, which is exactly what Layer 2 is designed for.</a:t>
            </a:r>
          </a:p>
          <a:p>
            <a:pPr marL="0" marR="0" lvl="0" indent="0" algn="just" defTabSz="685800" rtl="0" eaLnBrk="1" fontAlgn="auto" latinLnBrk="0" hangingPunct="1">
              <a:spcBef>
                <a:spcPts val="0"/>
              </a:spcBef>
              <a:spcAft>
                <a:spcPts val="1000"/>
              </a:spcAft>
              <a:buClrTx/>
              <a:buSzTx/>
              <a:buFont typeface="Arial" panose="020B0604020202020204" pitchFamily="34" charset="0"/>
              <a:buNone/>
              <a:tabLst/>
              <a:defRPr/>
            </a:pPr>
            <a:r>
              <a:rPr kumimoji="0" lang="en-GB" sz="1400" b="1" i="0" u="none" strike="noStrike" kern="1200" cap="none" spc="0" normalizeH="0" baseline="0" noProof="0">
                <a:ln>
                  <a:noFill/>
                </a:ln>
                <a:solidFill>
                  <a:srgbClr val="002245"/>
                </a:solidFill>
                <a:effectLst/>
                <a:uLnTx/>
                <a:uFillTx/>
                <a:latin typeface="Calibri" panose="020F0502020204030204" pitchFamily="34" charset="0"/>
                <a:ea typeface="+mn-ea"/>
                <a:cs typeface="Calibri" panose="020F0502020204030204" pitchFamily="34" charset="0"/>
              </a:rPr>
              <a:t>6. Limitations and Future </a:t>
            </a:r>
            <a:r>
              <a:rPr lang="en-GB" sz="1400" b="1"/>
              <a:t>W</a:t>
            </a:r>
            <a:r>
              <a:rPr kumimoji="0" lang="en-GB" sz="1400" b="1" i="0" u="none" strike="noStrike" kern="1200" cap="none" spc="0" normalizeH="0" baseline="0" noProof="0" err="1">
                <a:ln>
                  <a:noFill/>
                </a:ln>
                <a:solidFill>
                  <a:srgbClr val="002245"/>
                </a:solidFill>
                <a:effectLst/>
                <a:uLnTx/>
                <a:uFillTx/>
                <a:latin typeface="Calibri" panose="020F0502020204030204" pitchFamily="34" charset="0"/>
                <a:ea typeface="+mn-ea"/>
                <a:cs typeface="Calibri" panose="020F0502020204030204" pitchFamily="34" charset="0"/>
              </a:rPr>
              <a:t>ork</a:t>
            </a:r>
            <a:endParaRPr kumimoji="0" lang="en-GB" sz="1400" b="1" i="0" u="none" strike="noStrike" kern="1200" cap="none" spc="0" normalizeH="0" baseline="0" noProof="0">
              <a:ln>
                <a:noFill/>
              </a:ln>
              <a:solidFill>
                <a:srgbClr val="002245"/>
              </a:solidFill>
              <a:effectLst/>
              <a:uLnTx/>
              <a:uFillTx/>
              <a:latin typeface="Calibri" panose="020F0502020204030204" pitchFamily="34" charset="0"/>
              <a:ea typeface="+mn-ea"/>
              <a:cs typeface="Calibri" panose="020F0502020204030204" pitchFamily="34" charset="0"/>
            </a:endParaRPr>
          </a:p>
          <a:p>
            <a:pPr marL="0" marR="0" lvl="0" indent="0" algn="just" defTabSz="685800" rtl="0" eaLnBrk="1" fontAlgn="auto" latinLnBrk="0" hangingPunct="1">
              <a:spcBef>
                <a:spcPts val="0"/>
              </a:spcBef>
              <a:buClrTx/>
              <a:buSzTx/>
              <a:buFont typeface="Arial" panose="020B0604020202020204" pitchFamily="34" charset="0"/>
              <a:buNone/>
              <a:tabLst/>
              <a:defRPr/>
            </a:pPr>
            <a:r>
              <a:rPr kumimoji="0" lang="en-GB" altLang="zh-CN" b="0" i="0" u="none" strike="noStrike" kern="1200" cap="none" spc="0" normalizeH="0" baseline="0" noProof="0">
                <a:ln>
                  <a:noFill/>
                </a:ln>
                <a:solidFill>
                  <a:srgbClr val="002245"/>
                </a:solidFill>
                <a:effectLst/>
                <a:uLnTx/>
                <a:uFillTx/>
                <a:latin typeface="Calibri" panose="020F0502020204030204" pitchFamily="34" charset="0"/>
                <a:ea typeface="等线" panose="02010600030101010101" pitchFamily="2" charset="-122"/>
                <a:cs typeface="Calibri" panose="020F0502020204030204" pitchFamily="34" charset="0"/>
              </a:rPr>
              <a:t>Despite the promising results achieved by the Multi-Layer Model for road and traffic attribute detection, some limitations can be addressed to enhance its effectiveness and generalisability. </a:t>
            </a:r>
          </a:p>
          <a:p>
            <a:pPr marL="0" marR="0" lvl="0" indent="0" algn="just" defTabSz="685800" rtl="0" eaLnBrk="1" fontAlgn="auto" latinLnBrk="0" hangingPunct="1">
              <a:spcBef>
                <a:spcPts val="0"/>
              </a:spcBef>
              <a:buClrTx/>
              <a:buSzTx/>
              <a:buFont typeface="Arial" panose="020B0604020202020204" pitchFamily="34" charset="0"/>
              <a:buNone/>
              <a:tabLst/>
              <a:defRPr/>
            </a:pPr>
            <a:r>
              <a:rPr kumimoji="0" lang="en-GB" altLang="zh-CN" b="0" i="0" u="none" strike="noStrike" kern="1200" cap="none" spc="0" normalizeH="0" baseline="0" noProof="0">
                <a:ln>
                  <a:noFill/>
                </a:ln>
                <a:solidFill>
                  <a:srgbClr val="002245"/>
                </a:solidFill>
                <a:effectLst/>
                <a:uLnTx/>
                <a:uFillTx/>
                <a:latin typeface="Calibri" panose="020F0502020204030204" pitchFamily="34" charset="0"/>
                <a:ea typeface="等线" panose="02010600030101010101" pitchFamily="2" charset="-122"/>
                <a:cs typeface="Calibri" panose="020F0502020204030204" pitchFamily="34" charset="0"/>
              </a:rPr>
              <a:t>Firstly, the MLM's performance is closely tied to the quality and diversity of the datasets. Additionally, the current model struggles with detecting and classifying objects when presented with cluttered or occluded scenes, which are common in real-world scenarios. These limitations underscores the need for more sophisticated approaches that can handle complex and overlapping annotations more effectively.</a:t>
            </a:r>
          </a:p>
          <a:p>
            <a:r>
              <a:rPr lang="en-GB" altLang="zh-CN"/>
              <a:t>Future work will focus on addressing these limitations through key areas of improvement. Enhancing the annotation quality and consistency of the specific methodology used across datasets is paramount, potentially with semi-automated or crowdsourced annotation methods to ensure a more uniform and comprehensive training dataset. Expanding the dataset to include more varied and challenging</a:t>
            </a:r>
            <a:r>
              <a:rPr lang="en-GB" altLang="zh-CN">
                <a:solidFill>
                  <a:schemeClr val="bg1"/>
                </a:solidFill>
              </a:rPr>
              <a:t> </a:t>
            </a:r>
            <a:r>
              <a:rPr lang="en-GB" altLang="zh-CN"/>
              <a:t>scenarios will also be crucial for improving the model's robustness. Finally, on the model front,</a:t>
            </a:r>
          </a:p>
        </p:txBody>
      </p:sp>
      <p:sp>
        <p:nvSpPr>
          <p:cNvPr id="6" name="Footer Placeholder 2">
            <a:extLst>
              <a:ext uri="{FF2B5EF4-FFF2-40B4-BE49-F238E27FC236}">
                <a16:creationId xmlns:a16="http://schemas.microsoft.com/office/drawing/2014/main" id="{1963E4A3-6A6E-7B88-50E0-1BE08701DCD8}"/>
              </a:ext>
            </a:extLst>
          </p:cNvPr>
          <p:cNvSpPr>
            <a:spLocks noGrp="1"/>
          </p:cNvSpPr>
          <p:nvPr>
            <p:ph type="ftr" sz="quarter" idx="11"/>
          </p:nvPr>
        </p:nvSpPr>
        <p:spPr>
          <a:xfrm>
            <a:off x="2271713" y="9182869"/>
            <a:ext cx="2314575" cy="527487"/>
          </a:xfrm>
        </p:spPr>
        <p:txBody>
          <a:bodyPr/>
          <a:lstStyle/>
          <a:p>
            <a:pPr>
              <a:lnSpc>
                <a:spcPct val="110000"/>
              </a:lnSpc>
              <a:spcAft>
                <a:spcPts val="800"/>
              </a:spcAft>
            </a:pPr>
            <a:r>
              <a:rPr lang="fr-FR"/>
              <a:t>Big Data Analysis on Road Attributes</a:t>
            </a:r>
          </a:p>
        </p:txBody>
      </p:sp>
    </p:spTree>
    <p:extLst>
      <p:ext uri="{BB962C8B-B14F-4D97-AF65-F5344CB8AC3E}">
        <p14:creationId xmlns:p14="http://schemas.microsoft.com/office/powerpoint/2010/main" val="2875044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3ED4F6-08C5-BECF-813A-5B5659BE64F3}"/>
              </a:ext>
            </a:extLst>
          </p:cNvPr>
          <p:cNvSpPr>
            <a:spLocks noGrp="1"/>
          </p:cNvSpPr>
          <p:nvPr>
            <p:ph type="dt" sz="half" idx="10"/>
          </p:nvPr>
        </p:nvSpPr>
        <p:spPr/>
        <p:txBody>
          <a:bodyPr/>
          <a:lstStyle/>
          <a:p>
            <a:fld id="{CC2750E2-3F9B-AF48-A1D2-9F43F8B3311C}" type="datetime1">
              <a:rPr lang="fr-FR" smtClean="0"/>
              <a:t>03/07/2024</a:t>
            </a:fld>
            <a:endParaRPr lang="fr-FR"/>
          </a:p>
        </p:txBody>
      </p:sp>
      <p:sp>
        <p:nvSpPr>
          <p:cNvPr id="4" name="Slide Number Placeholder 3">
            <a:extLst>
              <a:ext uri="{FF2B5EF4-FFF2-40B4-BE49-F238E27FC236}">
                <a16:creationId xmlns:a16="http://schemas.microsoft.com/office/drawing/2014/main" id="{FCAEA136-84F6-5207-AEDB-B0BE9B183259}"/>
              </a:ext>
            </a:extLst>
          </p:cNvPr>
          <p:cNvSpPr>
            <a:spLocks noGrp="1"/>
          </p:cNvSpPr>
          <p:nvPr>
            <p:ph type="sldNum" sz="quarter" idx="12"/>
          </p:nvPr>
        </p:nvSpPr>
        <p:spPr/>
        <p:txBody>
          <a:bodyPr/>
          <a:lstStyle/>
          <a:p>
            <a:fld id="{27C6CCC6-2BE5-4E42-96A4-D1E8E81A3D8E}" type="slidenum">
              <a:rPr lang="fr-FR" smtClean="0"/>
              <a:t>10</a:t>
            </a:fld>
            <a:endParaRPr lang="fr-FR"/>
          </a:p>
        </p:txBody>
      </p:sp>
      <p:sp>
        <p:nvSpPr>
          <p:cNvPr id="5" name="Text Placeholder 4">
            <a:extLst>
              <a:ext uri="{FF2B5EF4-FFF2-40B4-BE49-F238E27FC236}">
                <a16:creationId xmlns:a16="http://schemas.microsoft.com/office/drawing/2014/main" id="{66F342F5-6317-A36F-03E2-3D587EE32170}"/>
              </a:ext>
            </a:extLst>
          </p:cNvPr>
          <p:cNvSpPr>
            <a:spLocks noGrp="1"/>
          </p:cNvSpPr>
          <p:nvPr>
            <p:ph type="body" sz="quarter" idx="13"/>
          </p:nvPr>
        </p:nvSpPr>
        <p:spPr>
          <a:xfrm>
            <a:off x="471488" y="471600"/>
            <a:ext cx="5915026" cy="8460000"/>
          </a:xfrm>
        </p:spPr>
        <p:txBody>
          <a:bodyPr lIns="91440" tIns="45720" rIns="91440" bIns="45720" numCol="2" spcCol="360000" anchor="t">
            <a:noAutofit/>
          </a:bodyPr>
          <a:lstStyle/>
          <a:p>
            <a:pPr>
              <a:spcAft>
                <a:spcPts val="800"/>
              </a:spcAft>
            </a:pPr>
            <a:r>
              <a:rPr lang="en-GB" altLang="zh-CN"/>
              <a:t>incorporating techniques such as data augmentation, transfer learning, or synthetic data generation can help to mitigate the limitations posed by diverse data sources and enhance the model's adaptability to different environments.</a:t>
            </a:r>
            <a:endParaRPr lang="zh-CN" altLang="en-US"/>
          </a:p>
          <a:p>
            <a:pPr>
              <a:spcAft>
                <a:spcPts val="800"/>
              </a:spcAft>
            </a:pPr>
            <a:r>
              <a:rPr lang="en-GB" sz="1200" b="1">
                <a:ea typeface="Calibri"/>
              </a:rPr>
              <a:t>6.1</a:t>
            </a:r>
            <a:r>
              <a:rPr kumimoji="0" lang="en-GB" sz="1200" b="1" i="0" u="none" strike="noStrike" kern="1200" cap="none" spc="0" normalizeH="0" baseline="0" noProof="0">
                <a:ln>
                  <a:noFill/>
                </a:ln>
                <a:solidFill>
                  <a:srgbClr val="002245"/>
                </a:solidFill>
                <a:effectLst/>
                <a:uLnTx/>
                <a:uFillTx/>
                <a:ea typeface="Calibri"/>
              </a:rPr>
              <a:t>. Limitations</a:t>
            </a:r>
            <a:endParaRPr lang="en-GB" sz="1200"/>
          </a:p>
          <a:p>
            <a:r>
              <a:rPr lang="en-GB"/>
              <a:t>Although YOLOv8 has demonstrated strong performance in various object detection tasks, as shown previously, some limitations must be considered for optimal deployment in complex scenarios. Firstly, YOLOv8 tends to struggle in accurately detecting small objects within large images, because its grid division strategy leads to small objects being easily missed or inaccurately detected. Secondly, YOLOv8’s performance decreases with overlapping or densely distributed objects, as it only predicts one object per grid, causing multiple overlapping objects to be recognized as a single object.</a:t>
            </a:r>
          </a:p>
          <a:p>
            <a:r>
              <a:rPr lang="en-GB"/>
              <a:t>Regarding data sources, acquiring data from platforms like Google Maps, </a:t>
            </a:r>
            <a:r>
              <a:rPr lang="en-GB" err="1"/>
              <a:t>Mapillary</a:t>
            </a:r>
            <a:r>
              <a:rPr lang="en-GB"/>
              <a:t>, or </a:t>
            </a:r>
            <a:r>
              <a:rPr lang="en-GB" err="1"/>
              <a:t>CeyMo</a:t>
            </a:r>
            <a:r>
              <a:rPr lang="en-GB"/>
              <a:t> presents significant challenges when collating data from many of the low- and middle-income countries. These platforms often have data coverage that is biased towards developed countries and major cities, resulting in sparse data for developing and remote regions. Additionally, certain attributes listed by sources like the World Bank, such as protected bike lanes, are difficult to find in LMICs. These countries often have less developed infrastructure, and the relevant data collection and recording are not as comprehensive.</a:t>
            </a:r>
            <a:endParaRPr lang="en-GB">
              <a:highlight>
                <a:srgbClr val="FFFF00"/>
              </a:highlight>
            </a:endParaRPr>
          </a:p>
          <a:p>
            <a:r>
              <a:rPr lang="en-GB"/>
              <a:t>Despite efforts to collect relevant coordinates, a standardized method to differentiate between urban and rural areas is lacking. Ultimately, while on the whole, the database compiles miscellaneous weather conditions, limited variations of each location were gathered. As a result, data for the same             </a:t>
            </a:r>
            <a:r>
              <a:rPr lang="en-GB">
                <a:solidFill>
                  <a:schemeClr val="bg1"/>
                </a:solidFill>
              </a:rPr>
              <a:t>;</a:t>
            </a:r>
          </a:p>
          <a:p>
            <a:r>
              <a:rPr lang="en-GB"/>
              <a:t> location across different conditions is insufficient, thereby restricting the understanding of how environmental changes impact transportation and infrastructure.</a:t>
            </a:r>
          </a:p>
          <a:p>
            <a:r>
              <a:rPr lang="en-GB" sz="1200" b="1"/>
              <a:t>6.2 Future Research Directions</a:t>
            </a:r>
          </a:p>
          <a:p>
            <a:pPr>
              <a:defRPr/>
            </a:pPr>
            <a:r>
              <a:rPr lang="en-GB"/>
              <a:t>It is noted that the current algorithms used are existing algorithms sourced from open online libraries and adapting them to integrate the new data sources. </a:t>
            </a:r>
            <a:r>
              <a:rPr kumimoji="0" lang="en-GB" sz="1100" b="0" i="0" u="none" strike="noStrike" kern="1200" cap="none" spc="0" normalizeH="0" baseline="0" noProof="0">
                <a:ln>
                  <a:noFill/>
                </a:ln>
                <a:solidFill>
                  <a:srgbClr val="002245"/>
                </a:solidFill>
                <a:effectLst/>
                <a:uLnTx/>
                <a:uFillTx/>
                <a:latin typeface="Calibri" panose="020F0502020204030204" pitchFamily="34" charset="0"/>
                <a:ea typeface="+mn-ea"/>
                <a:cs typeface="Calibri" panose="020F0502020204030204" pitchFamily="34" charset="0"/>
              </a:rPr>
              <a:t>To achieve the desired outcomes, set by the World Bank, the focus </a:t>
            </a:r>
            <a:r>
              <a:rPr lang="en-GB">
                <a:ea typeface="Calibri"/>
              </a:rPr>
              <a:t>was directed to creating a comprehensive list of attributes and improving the accuracy of the object detection algorithm. With regard to the originality of the algorithm, the multi-layer model highlights that leveraging pre-existing algorithms fits above and beyond the necessary requirements for this object detection model.</a:t>
            </a:r>
            <a:endParaRPr lang="zh-CN" altLang="en-US"/>
          </a:p>
          <a:p>
            <a:pPr>
              <a:defRPr/>
            </a:pPr>
            <a:r>
              <a:rPr lang="en-GB">
                <a:ea typeface="Calibri"/>
              </a:rPr>
              <a:t>Currently, the annotation process relies on manual operations. However, to improve efficiency and accuracy, the plan would be to implement auto-labelling technology. This transition will not only significantly reduce the manual workload but also greatly enhance data processing speed and consistency. Auto-labelling will leverage advanced algorithms and machine learning techniques to ensure that annotation tasks are completed efficiently and accurately, thereby improving the overall workflow efficiency and quality. To address the identified limitations and enhance the data collection and analysis, the proposal is to establish partnerships with local governments, NGOs, and research institutions in developing countries to access more localized data and collaborating with international organizations for broader data collection. </a:t>
            </a:r>
          </a:p>
          <a:p>
            <a:pPr>
              <a:defRPr/>
            </a:pPr>
            <a:r>
              <a:rPr lang="en-GB">
                <a:ea typeface="Calibri"/>
              </a:rPr>
              <a:t>Additionally, diversifying the data collection methods by incorporating crowd-sourcing, satellite imagery, and mobile data collection apps, and promoting the use of open data platforms will ensure a wider range of data types and sources, thereby improving the	</a:t>
            </a:r>
          </a:p>
        </p:txBody>
      </p:sp>
      <p:sp>
        <p:nvSpPr>
          <p:cNvPr id="6" name="Footer Placeholder 2">
            <a:extLst>
              <a:ext uri="{FF2B5EF4-FFF2-40B4-BE49-F238E27FC236}">
                <a16:creationId xmlns:a16="http://schemas.microsoft.com/office/drawing/2014/main" id="{A812B6B9-4939-F523-FEEB-53E2F944D969}"/>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spTree>
    <p:extLst>
      <p:ext uri="{BB962C8B-B14F-4D97-AF65-F5344CB8AC3E}">
        <p14:creationId xmlns:p14="http://schemas.microsoft.com/office/powerpoint/2010/main" val="3597142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3ED4F6-08C5-BECF-813A-5B5659BE64F3}"/>
              </a:ext>
            </a:extLst>
          </p:cNvPr>
          <p:cNvSpPr>
            <a:spLocks noGrp="1"/>
          </p:cNvSpPr>
          <p:nvPr>
            <p:ph type="dt" sz="half" idx="10"/>
          </p:nvPr>
        </p:nvSpPr>
        <p:spPr/>
        <p:txBody>
          <a:bodyPr/>
          <a:lstStyle/>
          <a:p>
            <a:fld id="{CC2750E2-3F9B-AF48-A1D2-9F43F8B3311C}" type="datetime1">
              <a:rPr lang="fr-FR" smtClean="0"/>
              <a:t>03/07/2024</a:t>
            </a:fld>
            <a:endParaRPr lang="fr-FR"/>
          </a:p>
        </p:txBody>
      </p:sp>
      <p:sp>
        <p:nvSpPr>
          <p:cNvPr id="4" name="Slide Number Placeholder 3">
            <a:extLst>
              <a:ext uri="{FF2B5EF4-FFF2-40B4-BE49-F238E27FC236}">
                <a16:creationId xmlns:a16="http://schemas.microsoft.com/office/drawing/2014/main" id="{FCAEA136-84F6-5207-AEDB-B0BE9B183259}"/>
              </a:ext>
            </a:extLst>
          </p:cNvPr>
          <p:cNvSpPr>
            <a:spLocks noGrp="1"/>
          </p:cNvSpPr>
          <p:nvPr>
            <p:ph type="sldNum" sz="quarter" idx="12"/>
          </p:nvPr>
        </p:nvSpPr>
        <p:spPr/>
        <p:txBody>
          <a:bodyPr/>
          <a:lstStyle/>
          <a:p>
            <a:fld id="{27C6CCC6-2BE5-4E42-96A4-D1E8E81A3D8E}" type="slidenum">
              <a:rPr lang="fr-FR" smtClean="0"/>
              <a:t>11</a:t>
            </a:fld>
            <a:endParaRPr lang="fr-FR"/>
          </a:p>
        </p:txBody>
      </p:sp>
      <p:sp>
        <p:nvSpPr>
          <p:cNvPr id="5" name="Text Placeholder 4">
            <a:extLst>
              <a:ext uri="{FF2B5EF4-FFF2-40B4-BE49-F238E27FC236}">
                <a16:creationId xmlns:a16="http://schemas.microsoft.com/office/drawing/2014/main" id="{66F342F5-6317-A36F-03E2-3D587EE32170}"/>
              </a:ext>
            </a:extLst>
          </p:cNvPr>
          <p:cNvSpPr>
            <a:spLocks noGrp="1"/>
          </p:cNvSpPr>
          <p:nvPr>
            <p:ph type="body" sz="quarter" idx="13"/>
          </p:nvPr>
        </p:nvSpPr>
        <p:spPr>
          <a:xfrm>
            <a:off x="471488" y="471600"/>
            <a:ext cx="5915026" cy="7909067"/>
          </a:xfrm>
        </p:spPr>
        <p:txBody>
          <a:bodyPr lIns="91440" tIns="45720" rIns="91440" bIns="45720" numCol="2" spcCol="360000" anchor="t">
            <a:noAutofit/>
          </a:bodyPr>
          <a:lstStyle/>
          <a:p>
            <a:pPr>
              <a:defRPr/>
            </a:pPr>
            <a:r>
              <a:rPr lang="en-GB">
                <a:ea typeface="Calibri"/>
              </a:rPr>
              <a:t>robustness and comprehensiveness of our dataset. For example, similar to the road markings attribute, a point of note for the continuation of the research in future would be to shift the focus onto ensuring that the multi-layer model would be able to detect bike lanes in model 2 with less obvious features and with somewhat faded bike lane markings. Again, this is particularly relevant for road attributes in low-and middle-income countries.</a:t>
            </a:r>
            <a:endParaRPr lang="en-GB"/>
          </a:p>
          <a:p>
            <a:pPr>
              <a:defRPr/>
            </a:pPr>
            <a:r>
              <a:rPr lang="en-GB">
                <a:ea typeface="Calibri"/>
              </a:rPr>
              <a:t>Google Maps APIs offer the possibility to obtain satellite images given specific location coordinates. Simultaneously, Google Street View assists in accessing 360° panoramic views and images of the very same locations. For future improvements, one might want to focus on depth estimation</a:t>
            </a:r>
            <a:r>
              <a:rPr lang="en-GB" b="1" baseline="30000">
                <a:ea typeface="Calibri"/>
              </a:rPr>
              <a:t>[3]</a:t>
            </a:r>
            <a:r>
              <a:rPr lang="en-GB" b="1">
                <a:ea typeface="Calibri"/>
              </a:rPr>
              <a:t> </a:t>
            </a:r>
            <a:r>
              <a:rPr lang="en-GB">
                <a:ea typeface="Calibri"/>
              </a:rPr>
              <a:t>of the different objects detected on ground-level images in order to determine their precise GPS coordinates. Obtaining images from an API based on the coordinates is a straightforward task, thus allowing a seamless match of aerial and ground-level data. Another way to improve this MLM could be to rely solely on satellite image datasets, which typically include files indicating coordinates. With this GPS data, new developers can integrate GPS treatment in merging part of the MLM which has purposefully been design for GPS data integration.</a:t>
            </a:r>
          </a:p>
          <a:p>
            <a:pPr marL="0" marR="0" lvl="0" indent="0" algn="just" defTabSz="685800" rtl="0" eaLnBrk="1" fontAlgn="auto" latinLnBrk="0" hangingPunct="1">
              <a:lnSpc>
                <a:spcPct val="110000"/>
              </a:lnSpc>
              <a:spcBef>
                <a:spcPts val="0"/>
              </a:spcBef>
              <a:buClrTx/>
              <a:buSzTx/>
              <a:buFont typeface="Arial" panose="020B0604020202020204" pitchFamily="34" charset="0"/>
              <a:buNone/>
              <a:tabLst/>
              <a:defRPr/>
            </a:pPr>
            <a:r>
              <a:rPr kumimoji="0" lang="en-GB" sz="1200" b="1" i="0" u="none" strike="noStrike" kern="1200" cap="none" spc="0" normalizeH="0" baseline="0" noProof="0">
                <a:ln>
                  <a:noFill/>
                </a:ln>
                <a:solidFill>
                  <a:srgbClr val="002245"/>
                </a:solidFill>
                <a:effectLst/>
                <a:uLnTx/>
                <a:uFillTx/>
                <a:latin typeface="Calibri"/>
                <a:ea typeface="Calibri"/>
                <a:cs typeface="Calibri"/>
              </a:rPr>
              <a:t>6.3. Novelty of the Research</a:t>
            </a:r>
            <a:endParaRPr kumimoji="0" lang="en-US" sz="1200" b="0" i="0" u="none" strike="noStrike" kern="1200" cap="none" spc="0" normalizeH="0" baseline="0" noProof="0">
              <a:ln>
                <a:noFill/>
              </a:ln>
              <a:solidFill>
                <a:srgbClr val="001E42"/>
              </a:solidFill>
              <a:effectLst/>
              <a:uLnTx/>
              <a:uFillTx/>
              <a:latin typeface="Calibri"/>
              <a:ea typeface="Calibri" panose="020F0502020204030204" pitchFamily="34" charset="0"/>
              <a:cs typeface="Calibri"/>
            </a:endParaRPr>
          </a:p>
          <a:p>
            <a:pPr marL="0" marR="0" lvl="0" indent="0" algn="just" defTabSz="685800" rtl="0" eaLnBrk="1" fontAlgn="auto" latinLnBrk="0" hangingPunct="1">
              <a:lnSpc>
                <a:spcPct val="110000"/>
              </a:lnSpc>
              <a:spcBef>
                <a:spcPts val="0"/>
              </a:spcBef>
              <a:buClrTx/>
              <a:buSzTx/>
              <a:buFont typeface="Arial" panose="020B0604020202020204" pitchFamily="34" charset="0"/>
              <a:buNone/>
              <a:tabLst/>
              <a:defRPr/>
            </a:pPr>
            <a:r>
              <a:rPr kumimoji="0" lang="en-GB" sz="1100" b="0" i="0" u="none" strike="noStrike" kern="1200" cap="none" spc="0" normalizeH="0" baseline="0" noProof="0" err="1">
                <a:ln>
                  <a:noFill/>
                </a:ln>
                <a:solidFill>
                  <a:srgbClr val="002245"/>
                </a:solidFill>
                <a:effectLst/>
                <a:uLnTx/>
                <a:uFillTx/>
                <a:latin typeface="Calibri"/>
                <a:ea typeface="Calibri"/>
                <a:cs typeface="Calibri"/>
              </a:rPr>
              <a:t>Mapillary</a:t>
            </a:r>
            <a:r>
              <a:rPr kumimoji="0" lang="en-GB" sz="1100" b="0" i="0" u="none" strike="noStrike" kern="1200" cap="none" spc="0" normalizeH="0" baseline="0" noProof="0">
                <a:ln>
                  <a:noFill/>
                </a:ln>
                <a:solidFill>
                  <a:srgbClr val="002245"/>
                </a:solidFill>
                <a:effectLst/>
                <a:uLnTx/>
                <a:uFillTx/>
                <a:latin typeface="Calibri"/>
                <a:ea typeface="Calibri"/>
                <a:cs typeface="Calibri"/>
              </a:rPr>
              <a:t> computer vision technology is potentially the leader in object detection for street images. As of 2023, they declare a list of 65 classes of objects they can detect. Considering this list, it can be noted that some key attributes that the RSSAT model is able to detect are not present in </a:t>
            </a:r>
            <a:r>
              <a:rPr kumimoji="0" lang="en-GB" sz="1100" b="0" i="0" u="none" strike="noStrike" kern="1200" cap="none" spc="0" normalizeH="0" baseline="0" noProof="0" err="1">
                <a:ln>
                  <a:noFill/>
                </a:ln>
                <a:solidFill>
                  <a:srgbClr val="002245"/>
                </a:solidFill>
                <a:effectLst/>
                <a:uLnTx/>
                <a:uFillTx/>
                <a:latin typeface="Calibri"/>
                <a:ea typeface="Calibri"/>
                <a:cs typeface="Calibri"/>
              </a:rPr>
              <a:t>Mapillary</a:t>
            </a:r>
            <a:r>
              <a:rPr kumimoji="0" lang="en-GB" sz="1100" b="0" i="0" u="none" strike="noStrike" kern="1200" cap="none" spc="0" normalizeH="0" baseline="0" noProof="0">
                <a:ln>
                  <a:noFill/>
                </a:ln>
                <a:solidFill>
                  <a:srgbClr val="002245"/>
                </a:solidFill>
                <a:effectLst/>
                <a:uLnTx/>
                <a:uFillTx/>
                <a:latin typeface="Calibri"/>
                <a:ea typeface="Calibri"/>
                <a:cs typeface="Calibri"/>
              </a:rPr>
              <a:t>, such as: central hatching, physical median and safety barrier for median type; the difference between a sidewalk and a protected sidewalk which is only indicated as “pedestrian area”; and it does not have an aerial view</a:t>
            </a:r>
            <a:r>
              <a:rPr lang="en-GB">
                <a:latin typeface="Calibri"/>
                <a:ea typeface="Calibri"/>
                <a:cs typeface="Calibri"/>
              </a:rPr>
              <a:t>,</a:t>
            </a:r>
            <a:r>
              <a:rPr kumimoji="0" lang="en-GB" sz="1100" b="0" i="0" u="none" strike="noStrike" kern="1200" cap="none" spc="0" normalizeH="0" baseline="0" noProof="0">
                <a:ln>
                  <a:noFill/>
                </a:ln>
                <a:solidFill>
                  <a:srgbClr val="002245"/>
                </a:solidFill>
                <a:effectLst/>
                <a:uLnTx/>
                <a:uFillTx/>
                <a:latin typeface="Calibri"/>
                <a:ea typeface="Calibri"/>
                <a:cs typeface="Calibri"/>
              </a:rPr>
              <a:t> meaning that it cannot detect the roundabouts neither grade junctions, though from street view it is able to detect “bridges” which might be the most similar attribute to grade junctions.</a:t>
            </a:r>
          </a:p>
          <a:p>
            <a:pPr>
              <a:defRPr/>
            </a:pPr>
            <a:r>
              <a:rPr lang="en-US">
                <a:solidFill>
                  <a:srgbClr val="001E42"/>
                </a:solidFill>
                <a:latin typeface="Calibri"/>
                <a:ea typeface="Times New Roman" panose="02020603050405020304" pitchFamily="18" charset="0"/>
                <a:cs typeface="Calibri"/>
              </a:rPr>
              <a:t>As reported in [15], the YOLOv8 algorithm has the best mean average precision of traffic signs detection compared to previous YOLO versions using the same dataset. This shows that this research is utilizing state of the art algorithm.</a:t>
            </a:r>
            <a:endParaRPr lang="en-GB" sz="1100" b="0" i="0" u="none" strike="noStrike" kern="1200" cap="none" spc="0" normalizeH="0" baseline="0" noProof="0">
              <a:ln>
                <a:noFill/>
              </a:ln>
              <a:solidFill>
                <a:srgbClr val="002245"/>
              </a:solidFill>
              <a:effectLst/>
              <a:uLnTx/>
              <a:uFillTx/>
              <a:latin typeface="Calibri"/>
              <a:ea typeface="Calibri"/>
              <a:cs typeface="Calibri"/>
            </a:endParaRPr>
          </a:p>
          <a:p>
            <a:pPr marL="0" marR="0" lvl="0" indent="0" algn="just" defTabSz="685800" rtl="0" eaLnBrk="1" fontAlgn="auto" latinLnBrk="0" hangingPunct="1">
              <a:lnSpc>
                <a:spcPct val="110000"/>
              </a:lnSpc>
              <a:spcBef>
                <a:spcPts val="0"/>
              </a:spcBef>
              <a:buClrTx/>
              <a:buSzTx/>
              <a:buFont typeface="Arial" panose="020B0604020202020204" pitchFamily="34" charset="0"/>
              <a:buNone/>
              <a:tabLst/>
              <a:defRPr/>
            </a:pPr>
            <a:r>
              <a:rPr lang="en-US" err="1">
                <a:solidFill>
                  <a:srgbClr val="001E42"/>
                </a:solidFill>
                <a:latin typeface="Calibri"/>
                <a:ea typeface="Calibri"/>
                <a:cs typeface="Calibri"/>
              </a:rPr>
              <a:t>Ano</a:t>
            </a:r>
            <a:r>
              <a:rPr kumimoji="0" lang="en-US" sz="1100" b="0" i="0" u="none" strike="noStrike" kern="1200" cap="none" spc="0" normalizeH="0" baseline="0" noProof="0" err="1">
                <a:ln>
                  <a:noFill/>
                </a:ln>
                <a:solidFill>
                  <a:srgbClr val="001E42"/>
                </a:solidFill>
                <a:effectLst/>
                <a:uLnTx/>
                <a:uFillTx/>
                <a:latin typeface="Calibri"/>
                <a:ea typeface="Calibri"/>
                <a:cs typeface="Calibri"/>
              </a:rPr>
              <a:t>ther</a:t>
            </a:r>
            <a:r>
              <a:rPr lang="en-US">
                <a:solidFill>
                  <a:srgbClr val="001E42"/>
                </a:solidFill>
                <a:latin typeface="Calibri"/>
                <a:ea typeface="Calibri"/>
                <a:cs typeface="Calibri"/>
              </a:rPr>
              <a:t> </a:t>
            </a:r>
            <a:r>
              <a:rPr kumimoji="0" lang="en-US" sz="1100" b="0" i="0" u="none" strike="noStrike" kern="1200" cap="none" spc="0" normalizeH="0" baseline="0" noProof="0">
                <a:ln>
                  <a:noFill/>
                </a:ln>
                <a:solidFill>
                  <a:srgbClr val="001E42"/>
                </a:solidFill>
                <a:effectLst/>
                <a:uLnTx/>
                <a:uFillTx/>
                <a:latin typeface="Calibri"/>
                <a:ea typeface="Calibri"/>
                <a:cs typeface="Calibri"/>
              </a:rPr>
              <a:t>of the innovative aspects of this research is the source of the images in the datasets, coming from low- and medium-income countries (following the World Bank classification), as other street object detection studies have focused on only developed countries or regions such as in Europe and Japan [4], or more precisely in Europe [5] (Germany [6], and Greece [7]); or in both developed and undeveloped countries, such as [8] and [10] on a global view, [9] in India, Japan and Czech, or China and United States [11]. Only a few focus specifically on developing countries like Colombia [12] or Turkey [13]. When focusing on</a:t>
            </a:r>
            <a:r>
              <a:rPr lang="en-US">
                <a:solidFill>
                  <a:srgbClr val="001E42"/>
                </a:solidFill>
                <a:latin typeface="Calibri"/>
                <a:ea typeface="Calibri"/>
                <a:cs typeface="Calibri"/>
              </a:rPr>
              <a:t> research that only uses YOLO algorithm, </a:t>
            </a:r>
            <a:r>
              <a:rPr kumimoji="0" lang="en-US" sz="1100" b="0" i="0" u="none" strike="noStrike" kern="1200" cap="none" spc="0" normalizeH="0" baseline="0" noProof="0">
                <a:ln>
                  <a:noFill/>
                </a:ln>
                <a:solidFill>
                  <a:srgbClr val="001E42"/>
                </a:solidFill>
                <a:effectLst/>
                <a:uLnTx/>
                <a:uFillTx/>
                <a:latin typeface="Calibri"/>
                <a:ea typeface="Calibri"/>
                <a:cs typeface="Calibri"/>
              </a:rPr>
              <a:t>[16] summarize the state of the art for road traffic sign object detection and classifies them based on their dataset geography. </a:t>
            </a:r>
          </a:p>
          <a:p>
            <a:pPr marL="0" marR="0" lvl="0" indent="0" algn="just" defTabSz="685800" rtl="0" eaLnBrk="1" fontAlgn="auto" latinLnBrk="0" hangingPunct="1">
              <a:lnSpc>
                <a:spcPct val="110000"/>
              </a:lnSpc>
              <a:spcBef>
                <a:spcPts val="0"/>
              </a:spcBef>
              <a:buClrTx/>
              <a:buSzTx/>
              <a:buFont typeface="Arial" panose="020B0604020202020204" pitchFamily="34" charset="0"/>
              <a:buNone/>
              <a:tabLst/>
              <a:defRPr/>
            </a:pPr>
            <a:r>
              <a:rPr kumimoji="0" lang="en-US" sz="1100" b="0" i="0" u="none" strike="noStrike" kern="1200" cap="none" spc="0" normalizeH="0" baseline="0" noProof="0">
                <a:ln>
                  <a:noFill/>
                </a:ln>
                <a:solidFill>
                  <a:srgbClr val="001E42"/>
                </a:solidFill>
                <a:effectLst/>
                <a:uLnTx/>
                <a:uFillTx/>
                <a:latin typeface="Calibri"/>
                <a:ea typeface="Calibri"/>
                <a:cs typeface="Calibri"/>
              </a:rPr>
              <a:t>Out of the 161 studies published between 2016 and 2022, 67 (41.6%) focus on only one specific developed country, 57 (35.4%) focus on only one low- or medium-income country, 35 (21.7%) focus somewhere in the world without explicitly mentioning the location, and only 1 (0.6%) was based around the whole world.</a:t>
            </a:r>
            <a:r>
              <a:rPr lang="en-US">
                <a:solidFill>
                  <a:schemeClr val="bg1"/>
                </a:solidFill>
                <a:latin typeface="Calibri"/>
                <a:ea typeface="Calibri"/>
                <a:cs typeface="Calibri"/>
              </a:rPr>
              <a:t>,</a:t>
            </a:r>
            <a:endParaRPr lang="en-GB">
              <a:solidFill>
                <a:schemeClr val="bg1"/>
              </a:solidFill>
            </a:endParaRPr>
          </a:p>
        </p:txBody>
      </p:sp>
      <p:sp>
        <p:nvSpPr>
          <p:cNvPr id="6" name="Footer Placeholder 2">
            <a:extLst>
              <a:ext uri="{FF2B5EF4-FFF2-40B4-BE49-F238E27FC236}">
                <a16:creationId xmlns:a16="http://schemas.microsoft.com/office/drawing/2014/main" id="{A812B6B9-4939-F523-FEEB-53E2F944D969}"/>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sp>
        <p:nvSpPr>
          <p:cNvPr id="7" name="Text Placeholder 6">
            <a:extLst>
              <a:ext uri="{FF2B5EF4-FFF2-40B4-BE49-F238E27FC236}">
                <a16:creationId xmlns:a16="http://schemas.microsoft.com/office/drawing/2014/main" id="{67DF275E-3542-123B-6CA4-C2BBE89E73A7}"/>
              </a:ext>
            </a:extLst>
          </p:cNvPr>
          <p:cNvSpPr txBox="1">
            <a:spLocks/>
          </p:cNvSpPr>
          <p:nvPr/>
        </p:nvSpPr>
        <p:spPr>
          <a:xfrm>
            <a:off x="471486" y="8442050"/>
            <a:ext cx="5915025" cy="653448"/>
          </a:xfrm>
          <a:prstGeom prst="rect">
            <a:avLst/>
          </a:prstGeom>
        </p:spPr>
        <p:txBody>
          <a:bodyPr tIns="90000" bIns="90000"/>
          <a:lstStyle>
            <a:lvl1pPr marL="0" indent="0" algn="just" defTabSz="685800" rtl="0" eaLnBrk="1" latinLnBrk="0" hangingPunct="1">
              <a:lnSpc>
                <a:spcPct val="90000"/>
              </a:lnSpc>
              <a:spcBef>
                <a:spcPts val="750"/>
              </a:spcBef>
              <a:buFont typeface="Arial" panose="020B0604020202020204" pitchFamily="34" charset="0"/>
              <a:buNone/>
              <a:defRPr sz="1200" kern="1200">
                <a:solidFill>
                  <a:srgbClr val="001F42"/>
                </a:solidFill>
                <a:latin typeface="Calibri" panose="020F0502020204030204" pitchFamily="34" charset="0"/>
                <a:ea typeface="+mn-ea"/>
                <a:cs typeface="Calibri" panose="020F050202020403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spcAft>
                <a:spcPts val="600"/>
              </a:spcAft>
            </a:pPr>
            <a:r>
              <a:rPr lang="en-FR" sz="1050" b="1"/>
              <a:t>References</a:t>
            </a:r>
          </a:p>
          <a:p>
            <a:pPr>
              <a:spcBef>
                <a:spcPts val="0"/>
              </a:spcBef>
              <a:spcAft>
                <a:spcPts val="600"/>
              </a:spcAft>
            </a:pPr>
            <a:r>
              <a:rPr lang="en-GB" sz="1050"/>
              <a:t>[3] Koch, T., Liebel, L., Fraundorfer, F. and Körner, M., 2018. Evaluation of CNN-based Single-Image Depth Estimation Methods. arXiv preprint arXiv:1805.01328.</a:t>
            </a:r>
            <a:endParaRPr lang="es-CL" sz="1400" b="0" i="0" u="none" strike="noStrike">
              <a:effectLst/>
              <a:highlight>
                <a:srgbClr val="FFFFFF"/>
              </a:highlight>
              <a:latin typeface="Calibri" panose="020F0502020204030204" pitchFamily="34" charset="0"/>
            </a:endParaRPr>
          </a:p>
        </p:txBody>
      </p:sp>
      <p:cxnSp>
        <p:nvCxnSpPr>
          <p:cNvPr id="8" name="Straight Connector 13">
            <a:extLst>
              <a:ext uri="{FF2B5EF4-FFF2-40B4-BE49-F238E27FC236}">
                <a16:creationId xmlns:a16="http://schemas.microsoft.com/office/drawing/2014/main" id="{5B2D914B-56EF-6835-2A8F-12A933EE2C8B}"/>
              </a:ext>
            </a:extLst>
          </p:cNvPr>
          <p:cNvCxnSpPr>
            <a:cxnSpLocks/>
          </p:cNvCxnSpPr>
          <p:nvPr/>
        </p:nvCxnSpPr>
        <p:spPr>
          <a:xfrm flipV="1">
            <a:off x="471484" y="8442048"/>
            <a:ext cx="4320000" cy="2"/>
          </a:xfrm>
          <a:prstGeom prst="line">
            <a:avLst/>
          </a:prstGeom>
          <a:ln w="28575">
            <a:solidFill>
              <a:srgbClr val="0000CE"/>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89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DCBF65-8091-CCB9-7C2E-085D7018F00C}"/>
              </a:ext>
            </a:extLst>
          </p:cNvPr>
          <p:cNvSpPr>
            <a:spLocks noGrp="1"/>
          </p:cNvSpPr>
          <p:nvPr>
            <p:ph type="dt" sz="half" idx="10"/>
          </p:nvPr>
        </p:nvSpPr>
        <p:spPr/>
        <p:txBody>
          <a:bodyPr/>
          <a:lstStyle/>
          <a:p>
            <a:fld id="{CC2750E2-3F9B-AF48-A1D2-9F43F8B3311C}" type="datetime1">
              <a:rPr lang="fr-FR" smtClean="0"/>
              <a:t>03/07/2024</a:t>
            </a:fld>
            <a:endParaRPr lang="fr-FR"/>
          </a:p>
        </p:txBody>
      </p:sp>
      <p:sp>
        <p:nvSpPr>
          <p:cNvPr id="4" name="Slide Number Placeholder 3">
            <a:extLst>
              <a:ext uri="{FF2B5EF4-FFF2-40B4-BE49-F238E27FC236}">
                <a16:creationId xmlns:a16="http://schemas.microsoft.com/office/drawing/2014/main" id="{D6A8F785-D162-B3C9-1797-50F532374238}"/>
              </a:ext>
            </a:extLst>
          </p:cNvPr>
          <p:cNvSpPr>
            <a:spLocks noGrp="1"/>
          </p:cNvSpPr>
          <p:nvPr>
            <p:ph type="sldNum" sz="quarter" idx="12"/>
          </p:nvPr>
        </p:nvSpPr>
        <p:spPr/>
        <p:txBody>
          <a:bodyPr/>
          <a:lstStyle/>
          <a:p>
            <a:fld id="{27C6CCC6-2BE5-4E42-96A4-D1E8E81A3D8E}" type="slidenum">
              <a:rPr lang="fr-FR" smtClean="0"/>
              <a:t>12</a:t>
            </a:fld>
            <a:endParaRPr lang="fr-FR"/>
          </a:p>
        </p:txBody>
      </p:sp>
      <p:sp>
        <p:nvSpPr>
          <p:cNvPr id="5" name="Text Placeholder 4">
            <a:extLst>
              <a:ext uri="{FF2B5EF4-FFF2-40B4-BE49-F238E27FC236}">
                <a16:creationId xmlns:a16="http://schemas.microsoft.com/office/drawing/2014/main" id="{FD68B301-6937-DD37-7784-5F81DFF04848}"/>
              </a:ext>
            </a:extLst>
          </p:cNvPr>
          <p:cNvSpPr>
            <a:spLocks noGrp="1"/>
          </p:cNvSpPr>
          <p:nvPr>
            <p:ph type="body" sz="quarter" idx="13"/>
          </p:nvPr>
        </p:nvSpPr>
        <p:spPr>
          <a:xfrm>
            <a:off x="471488" y="471599"/>
            <a:ext cx="5915026" cy="8460000"/>
          </a:xfrm>
        </p:spPr>
        <p:txBody>
          <a:bodyPr lIns="91440" tIns="45720" rIns="91440" bIns="45720" numCol="2" spcCol="360000" anchor="t">
            <a:noAutofit/>
          </a:bodyPr>
          <a:lstStyle/>
          <a:p>
            <a:pPr>
              <a:lnSpc>
                <a:spcPct val="120000"/>
              </a:lnSpc>
              <a:spcAft>
                <a:spcPts val="900"/>
              </a:spcAft>
              <a:defRPr/>
            </a:pPr>
            <a:r>
              <a:rPr lang="en-US">
                <a:latin typeface="Calibri"/>
                <a:ea typeface="Calibri"/>
                <a:cs typeface="Calibri"/>
              </a:rPr>
              <a:t>Lastly, this study is more comprehensive in terms of the types of road marking that can be detected, </a:t>
            </a:r>
            <a:r>
              <a:rPr lang="en-GB">
                <a:latin typeface="Calibri"/>
                <a:ea typeface="Calibri"/>
                <a:cs typeface="Calibri"/>
              </a:rPr>
              <a:t>as Layer 3 of this research is also able to detect diamond signs and slow signals.</a:t>
            </a:r>
          </a:p>
          <a:p>
            <a:pPr marL="0" marR="0" lvl="0" indent="0" algn="just" defTabSz="685800" rtl="0" eaLnBrk="1" fontAlgn="auto" latinLnBrk="0" hangingPunct="1">
              <a:lnSpc>
                <a:spcPct val="120000"/>
              </a:lnSpc>
              <a:spcBef>
                <a:spcPts val="0"/>
              </a:spcBef>
              <a:spcAft>
                <a:spcPts val="900"/>
              </a:spcAft>
              <a:buClrTx/>
              <a:buSzTx/>
              <a:buFont typeface="Arial" panose="020B0604020202020204" pitchFamily="34" charset="0"/>
              <a:buNone/>
              <a:tabLst/>
              <a:defRPr/>
            </a:pPr>
            <a:r>
              <a:rPr lang="en-GB" sz="1400" b="1"/>
              <a:t>7. Conclusion </a:t>
            </a:r>
          </a:p>
          <a:p>
            <a:pPr>
              <a:lnSpc>
                <a:spcPct val="120000"/>
              </a:lnSpc>
              <a:spcAft>
                <a:spcPts val="900"/>
              </a:spcAft>
            </a:pPr>
            <a:r>
              <a:rPr lang="en-GB"/>
              <a:t>The objective of this project was to leverage pre-existing AI algorithms to detect road features in low- &amp; medium-income countries. The modular approach of the Multi-Layer Model, which integrates specifically trained Convolutional Neural Networks, effectively mitigates the weaknesses of some models by utilising the strengths of others. </a:t>
            </a:r>
          </a:p>
          <a:p>
            <a:pPr>
              <a:lnSpc>
                <a:spcPct val="120000"/>
              </a:lnSpc>
              <a:spcAft>
                <a:spcPts val="900"/>
              </a:spcAft>
            </a:pPr>
            <a:r>
              <a:rPr lang="en-GB"/>
              <a:t>In order to increase model expansion opportunities for the World Bank, the modularity of the Multi-Layer Model approach allows the final algorithm to be enriched by adding more relevant layers or analysis tools. One might be interested in generating a Digital Twin of the road after </a:t>
            </a:r>
            <a:r>
              <a:rPr kumimoji="0" lang="en-GB"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thoroughly tracking unique objects’ GPS coordinates </a:t>
            </a:r>
            <a:r>
              <a:rPr lang="en-GB"/>
              <a:t>via depth estimation methods. </a:t>
            </a:r>
          </a:p>
          <a:p>
            <a:pPr>
              <a:lnSpc>
                <a:spcPct val="120000"/>
              </a:lnSpc>
              <a:spcAft>
                <a:spcPts val="900"/>
              </a:spcAft>
            </a:pPr>
            <a:r>
              <a:rPr lang="en-GB"/>
              <a:t>Furthermore, some attributes are still missing due to a lack of quantifiability. For example, one attribute that may seem trivial is the number of lanes. In some countries, because of the lack of road lane marking, people will drive side by side despite a lack of a safe distance between cars. Likewise, pedestrians often present a challenge when it comes to labelling. Detecting only humans is not enough to train the model for this class as people are often driving cars, riding bikes, etc, causing confusing in the detection of pedestrians.</a:t>
            </a:r>
          </a:p>
          <a:p>
            <a:pPr>
              <a:lnSpc>
                <a:spcPct val="120000"/>
              </a:lnSpc>
              <a:spcAft>
                <a:spcPts val="900"/>
              </a:spcAft>
            </a:pPr>
            <a:r>
              <a:rPr lang="en-GB"/>
              <a:t>No matter what methods are employed to assess such attributes, there remain some interpretation issues regarding their proper definition, which would be a paramount first stage to develop a detection algorithm further.</a:t>
            </a:r>
          </a:p>
          <a:p>
            <a:pPr>
              <a:lnSpc>
                <a:spcPct val="120000"/>
              </a:lnSpc>
              <a:spcAft>
                <a:spcPts val="800"/>
              </a:spcAft>
            </a:pPr>
            <a:r>
              <a:rPr lang="en-GB" sz="1400" b="1"/>
              <a:t>8. Acknowledgements</a:t>
            </a:r>
          </a:p>
          <a:p>
            <a:pPr>
              <a:lnSpc>
                <a:spcPct val="120000"/>
              </a:lnSpc>
              <a:spcAft>
                <a:spcPts val="800"/>
              </a:spcAft>
            </a:pPr>
            <a:r>
              <a:rPr lang="en-GB"/>
              <a:t>The authors would like to thank Professor Mohammed </a:t>
            </a:r>
            <a:r>
              <a:rPr lang="en-GB" err="1"/>
              <a:t>Quddus</a:t>
            </a:r>
            <a:r>
              <a:rPr lang="en-GB"/>
              <a:t>, </a:t>
            </a:r>
            <a:r>
              <a:rPr lang="en-GB" err="1"/>
              <a:t>Dr.</a:t>
            </a:r>
            <a:r>
              <a:rPr lang="en-GB"/>
              <a:t> Felix Feng, and </a:t>
            </a:r>
            <a:r>
              <a:rPr lang="en-GB" err="1"/>
              <a:t>Shaofan</a:t>
            </a:r>
            <a:r>
              <a:rPr lang="en-GB"/>
              <a:t> Sheng of Imperial College London for the assistance and support they were able to provide throughout the course of this project upon which this document is based. </a:t>
            </a:r>
          </a:p>
          <a:p>
            <a:pPr>
              <a:lnSpc>
                <a:spcPct val="120000"/>
              </a:lnSpc>
            </a:pPr>
            <a:r>
              <a:rPr lang="en-GB"/>
              <a:t>Further thanks to Messrs. Said </a:t>
            </a:r>
            <a:r>
              <a:rPr lang="en-GB" err="1"/>
              <a:t>Dahdah</a:t>
            </a:r>
            <a:r>
              <a:rPr lang="en-GB"/>
              <a:t>, </a:t>
            </a:r>
            <a:r>
              <a:rPr lang="en-GB" err="1"/>
              <a:t>Dipan</a:t>
            </a:r>
            <a:r>
              <a:rPr lang="en-GB"/>
              <a:t> Bose, Kazuyuki </a:t>
            </a:r>
            <a:r>
              <a:rPr lang="en-GB" err="1"/>
              <a:t>Neki</a:t>
            </a:r>
            <a:r>
              <a:rPr lang="en-GB"/>
              <a:t>, and Diego Canales from the World Bank for this learning opportunity, along with the informative and constructive feedback that was provided throughout the duration of the project.</a:t>
            </a:r>
          </a:p>
          <a:p>
            <a:pPr>
              <a:lnSpc>
                <a:spcPct val="120000"/>
              </a:lnSpc>
            </a:pPr>
            <a:r>
              <a:rPr kumimoji="0" lang="en-GB" sz="1400" b="1"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8. References</a:t>
            </a:r>
          </a:p>
          <a:p>
            <a:pPr marL="0" marR="0" lvl="0" indent="0" algn="just" defTabSz="685800" rtl="0" eaLnBrk="1" fontAlgn="auto" latinLnBrk="0" hangingPunct="1">
              <a:lnSpc>
                <a:spcPct val="120000"/>
              </a:lnSpc>
              <a:spcBef>
                <a:spcPts val="0"/>
              </a:spcBef>
              <a:spcAft>
                <a:spcPts val="800"/>
              </a:spcAft>
              <a:buClrTx/>
              <a:buSzTx/>
              <a:buFont typeface="Arial" panose="020B0604020202020204" pitchFamily="34" charset="0"/>
              <a:buNone/>
              <a:tabLst/>
              <a:defRPr/>
            </a:pPr>
            <a:r>
              <a:rPr kumimoji="0" lang="en-GB"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[1] Liu, X., Deng, Z., Lu, H., and Cao, L., 2017. Benchmark for road marking detection: Dataset specification and performance baseline. In: 2017 IEEE 20th International Conference on Intelligent Transportation Systems (ITSC), pp. 1–6. IEEE.</a:t>
            </a:r>
          </a:p>
          <a:p>
            <a:pPr marL="0" marR="0" lvl="0" indent="0" algn="just" defTabSz="685800" rtl="0" eaLnBrk="1" fontAlgn="auto" latinLnBrk="0" hangingPunct="1">
              <a:lnSpc>
                <a:spcPct val="120000"/>
              </a:lnSpc>
              <a:spcBef>
                <a:spcPts val="0"/>
              </a:spcBef>
              <a:spcAft>
                <a:spcPts val="800"/>
              </a:spcAft>
              <a:buClrTx/>
              <a:buSzTx/>
              <a:buFont typeface="Arial" panose="020B0604020202020204" pitchFamily="34" charset="0"/>
              <a:buNone/>
              <a:tabLst/>
              <a:defRPr/>
            </a:pPr>
            <a:r>
              <a:rPr kumimoji="0" lang="en-GB"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[2] Lee, S., Kim, J., Shin Yoon, J., Shin, S., </a:t>
            </a:r>
            <a:r>
              <a:rPr kumimoji="0" lang="en-GB" b="0" i="0" u="none" strike="noStrike" kern="1200" cap="none" spc="0" normalizeH="0" baseline="0" noProof="0" err="1">
                <a:ln>
                  <a:noFill/>
                </a:ln>
                <a:effectLst/>
                <a:uLnTx/>
                <a:uFillTx/>
                <a:latin typeface="Calibri" panose="020F0502020204030204" pitchFamily="34" charset="0"/>
                <a:ea typeface="+mn-ea"/>
                <a:cs typeface="Calibri" panose="020F0502020204030204" pitchFamily="34" charset="0"/>
              </a:rPr>
              <a:t>Bailo</a:t>
            </a:r>
            <a:r>
              <a:rPr kumimoji="0" lang="en-GB"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 O., Kim, N., Lee, T.H., Seok Hong, H., Han, S.H., and So </a:t>
            </a:r>
            <a:r>
              <a:rPr kumimoji="0" lang="en-GB" b="0" i="0" u="none" strike="noStrike" kern="1200" cap="none" spc="0" normalizeH="0" baseline="0" noProof="0" err="1">
                <a:ln>
                  <a:noFill/>
                </a:ln>
                <a:effectLst/>
                <a:uLnTx/>
                <a:uFillTx/>
                <a:latin typeface="Calibri" panose="020F0502020204030204" pitchFamily="34" charset="0"/>
                <a:ea typeface="+mn-ea"/>
                <a:cs typeface="Calibri" panose="020F0502020204030204" pitchFamily="34" charset="0"/>
              </a:rPr>
              <a:t>Kweon</a:t>
            </a:r>
            <a:r>
              <a:rPr kumimoji="0" lang="en-GB"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 I., 2017. </a:t>
            </a:r>
            <a:r>
              <a:rPr kumimoji="0" lang="en-GB" b="0" i="0" u="none" strike="noStrike" kern="1200" cap="none" spc="0" normalizeH="0" baseline="0" noProof="0" err="1">
                <a:ln>
                  <a:noFill/>
                </a:ln>
                <a:effectLst/>
                <a:uLnTx/>
                <a:uFillTx/>
                <a:latin typeface="Calibri" panose="020F0502020204030204" pitchFamily="34" charset="0"/>
                <a:ea typeface="+mn-ea"/>
                <a:cs typeface="Calibri" panose="020F0502020204030204" pitchFamily="34" charset="0"/>
              </a:rPr>
              <a:t>VGPNet</a:t>
            </a:r>
            <a:r>
              <a:rPr kumimoji="0" lang="en-GB"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 Vanishing point guided network for lane and road marking detection and recognition. In: Proceedings of the IEEE International Conference on Computer Vision, pp. 1947–1955.</a:t>
            </a:r>
          </a:p>
          <a:p>
            <a:pPr marL="0" marR="0" lvl="0" indent="0" algn="just" defTabSz="685800" rtl="0" eaLnBrk="1" fontAlgn="auto" latinLnBrk="0" hangingPunct="1">
              <a:lnSpc>
                <a:spcPct val="120000"/>
              </a:lnSpc>
              <a:spcBef>
                <a:spcPts val="0"/>
              </a:spcBef>
              <a:spcAft>
                <a:spcPts val="800"/>
              </a:spcAft>
              <a:buClrTx/>
              <a:buSzTx/>
              <a:buFont typeface="Arial" panose="020B0604020202020204" pitchFamily="34" charset="0"/>
              <a:buNone/>
              <a:tabLst/>
              <a:defRPr/>
            </a:pPr>
            <a:r>
              <a:rPr kumimoji="0" lang="en-GB"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[3] Koch, T., </a:t>
            </a:r>
            <a:r>
              <a:rPr kumimoji="0" lang="en-GB" b="0" i="0" u="none" strike="noStrike" kern="1200" cap="none" spc="0" normalizeH="0" baseline="0" noProof="0" err="1">
                <a:ln>
                  <a:noFill/>
                </a:ln>
                <a:effectLst/>
                <a:uLnTx/>
                <a:uFillTx/>
                <a:latin typeface="Calibri" panose="020F0502020204030204" pitchFamily="34" charset="0"/>
                <a:ea typeface="+mn-ea"/>
                <a:cs typeface="Calibri" panose="020F0502020204030204" pitchFamily="34" charset="0"/>
              </a:rPr>
              <a:t>Liebel</a:t>
            </a:r>
            <a:r>
              <a:rPr kumimoji="0" lang="en-GB"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 L., </a:t>
            </a:r>
            <a:r>
              <a:rPr kumimoji="0" lang="en-GB" b="0" i="0" u="none" strike="noStrike" kern="1200" cap="none" spc="0" normalizeH="0" baseline="0" noProof="0" err="1">
                <a:ln>
                  <a:noFill/>
                </a:ln>
                <a:effectLst/>
                <a:uLnTx/>
                <a:uFillTx/>
                <a:latin typeface="Calibri" panose="020F0502020204030204" pitchFamily="34" charset="0"/>
                <a:ea typeface="+mn-ea"/>
                <a:cs typeface="Calibri" panose="020F0502020204030204" pitchFamily="34" charset="0"/>
              </a:rPr>
              <a:t>Fraundorfer</a:t>
            </a:r>
            <a:r>
              <a:rPr kumimoji="0" lang="en-GB"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 F. and </a:t>
            </a:r>
            <a:r>
              <a:rPr kumimoji="0" lang="en-GB" b="0" i="0" u="none" strike="noStrike" kern="1200" cap="none" spc="0" normalizeH="0" baseline="0" noProof="0" err="1">
                <a:ln>
                  <a:noFill/>
                </a:ln>
                <a:effectLst/>
                <a:uLnTx/>
                <a:uFillTx/>
                <a:latin typeface="Calibri" panose="020F0502020204030204" pitchFamily="34" charset="0"/>
                <a:ea typeface="+mn-ea"/>
                <a:cs typeface="Calibri" panose="020F0502020204030204" pitchFamily="34" charset="0"/>
              </a:rPr>
              <a:t>Körner</a:t>
            </a:r>
            <a:r>
              <a:rPr kumimoji="0" lang="en-GB"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 M., 2018. Evaluation of CNN-based Single-Image Depth Estimation Methods. </a:t>
            </a:r>
            <a:r>
              <a:rPr kumimoji="0" lang="en-GB" b="0" i="0" u="none" strike="noStrike" kern="1200" cap="none" spc="0" normalizeH="0" baseline="0" noProof="0" err="1">
                <a:ln>
                  <a:noFill/>
                </a:ln>
                <a:effectLst/>
                <a:uLnTx/>
                <a:uFillTx/>
                <a:latin typeface="Calibri" panose="020F0502020204030204" pitchFamily="34" charset="0"/>
                <a:ea typeface="+mn-ea"/>
                <a:cs typeface="Calibri" panose="020F0502020204030204" pitchFamily="34" charset="0"/>
              </a:rPr>
              <a:t>arXiv</a:t>
            </a:r>
            <a:r>
              <a:rPr kumimoji="0" lang="en-GB"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 preprint arXiv:1805.01328. </a:t>
            </a:r>
          </a:p>
          <a:p>
            <a:pPr marL="0" marR="0" lvl="0" indent="0" algn="just" defTabSz="685800" rtl="0" eaLnBrk="1" fontAlgn="auto" latinLnBrk="0" hangingPunct="1">
              <a:lnSpc>
                <a:spcPct val="120000"/>
              </a:lnSpc>
              <a:spcBef>
                <a:spcPts val="0"/>
              </a:spcBef>
              <a:spcAft>
                <a:spcPts val="800"/>
              </a:spcAft>
              <a:buClrTx/>
              <a:buSzTx/>
              <a:buFont typeface="Arial" panose="020B0604020202020204" pitchFamily="34" charset="0"/>
              <a:buNone/>
              <a:tabLst/>
              <a:defRPr/>
            </a:pPr>
            <a:r>
              <a:rPr kumimoji="0" lang="en-GB"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[4] </a:t>
            </a:r>
            <a:r>
              <a:rPr kumimoji="0" lang="es-CL" b="0" i="0" u="none" strike="noStrike" kern="1200" cap="none" spc="0" normalizeH="0" baseline="0" noProof="0">
                <a:ln>
                  <a:noFill/>
                </a:ln>
                <a:effectLst/>
                <a:highlight>
                  <a:srgbClr val="FFFFFF"/>
                </a:highlight>
                <a:uLnTx/>
                <a:uFillTx/>
                <a:latin typeface="Calibri" panose="020F0502020204030204" pitchFamily="34" charset="0"/>
                <a:ea typeface="+mn-ea"/>
                <a:cs typeface="Calibri" panose="020F0502020204030204" pitchFamily="34" charset="0"/>
              </a:rPr>
              <a:t>Yang, Z., Zhao, C., Maeda, H. and Sekimoto, Y. (2022). Development of a Large-Scale Roadside Facility Detection Model Based on the Mapillary Dataset. </a:t>
            </a:r>
            <a:r>
              <a:rPr kumimoji="0" lang="es-CL" b="0" i="1" u="none" strike="noStrike" kern="1200" cap="none" spc="0" normalizeH="0" baseline="0" noProof="0">
                <a:ln>
                  <a:noFill/>
                </a:ln>
                <a:effectLst/>
                <a:highlight>
                  <a:srgbClr val="FFFFFF"/>
                </a:highlight>
                <a:uLnTx/>
                <a:uFillTx/>
                <a:latin typeface="Calibri" panose="020F0502020204030204" pitchFamily="34" charset="0"/>
                <a:ea typeface="+mn-ea"/>
                <a:cs typeface="Calibri" panose="020F0502020204030204" pitchFamily="34" charset="0"/>
              </a:rPr>
              <a:t>Sensors</a:t>
            </a:r>
            <a:r>
              <a:rPr kumimoji="0" lang="es-CL" b="0" i="0" u="none" strike="noStrike" kern="1200" cap="none" spc="0" normalizeH="0" baseline="0" noProof="0">
                <a:ln>
                  <a:noFill/>
                </a:ln>
                <a:effectLst/>
                <a:highlight>
                  <a:srgbClr val="FFFFFF"/>
                </a:highlight>
                <a:uLnTx/>
                <a:uFillTx/>
                <a:latin typeface="Calibri" panose="020F0502020204030204" pitchFamily="34" charset="0"/>
                <a:ea typeface="+mn-ea"/>
                <a:cs typeface="Calibri" panose="020F0502020204030204" pitchFamily="34" charset="0"/>
              </a:rPr>
              <a:t>, 22(24), p.9992. doi:https://doi.org/10.3390/s22249992.</a:t>
            </a:r>
          </a:p>
        </p:txBody>
      </p:sp>
      <p:sp>
        <p:nvSpPr>
          <p:cNvPr id="6" name="Footer Placeholder 2">
            <a:extLst>
              <a:ext uri="{FF2B5EF4-FFF2-40B4-BE49-F238E27FC236}">
                <a16:creationId xmlns:a16="http://schemas.microsoft.com/office/drawing/2014/main" id="{2424D547-E642-78B9-4D55-85F68717849C}"/>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spTree>
    <p:extLst>
      <p:ext uri="{BB962C8B-B14F-4D97-AF65-F5344CB8AC3E}">
        <p14:creationId xmlns:p14="http://schemas.microsoft.com/office/powerpoint/2010/main" val="1698628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0D784C-73A3-411E-9D00-584585C2FE25}"/>
              </a:ext>
            </a:extLst>
          </p:cNvPr>
          <p:cNvSpPr>
            <a:spLocks noGrp="1"/>
          </p:cNvSpPr>
          <p:nvPr>
            <p:ph type="dt" sz="half" idx="10"/>
          </p:nvPr>
        </p:nvSpPr>
        <p:spPr/>
        <p:txBody>
          <a:bodyPr/>
          <a:lstStyle/>
          <a:p>
            <a:fld id="{CC2750E2-3F9B-AF48-A1D2-9F43F8B3311C}" type="datetime1">
              <a:rPr lang="fr-FR" smtClean="0"/>
              <a:t>03/07/2024</a:t>
            </a:fld>
            <a:endParaRPr lang="fr-FR"/>
          </a:p>
        </p:txBody>
      </p:sp>
      <p:sp>
        <p:nvSpPr>
          <p:cNvPr id="4" name="Slide Number Placeholder 3">
            <a:extLst>
              <a:ext uri="{FF2B5EF4-FFF2-40B4-BE49-F238E27FC236}">
                <a16:creationId xmlns:a16="http://schemas.microsoft.com/office/drawing/2014/main" id="{41160B01-D2EC-1619-D091-B647AF2B7CE5}"/>
              </a:ext>
            </a:extLst>
          </p:cNvPr>
          <p:cNvSpPr>
            <a:spLocks noGrp="1"/>
          </p:cNvSpPr>
          <p:nvPr>
            <p:ph type="sldNum" sz="quarter" idx="12"/>
          </p:nvPr>
        </p:nvSpPr>
        <p:spPr/>
        <p:txBody>
          <a:bodyPr/>
          <a:lstStyle/>
          <a:p>
            <a:fld id="{27C6CCC6-2BE5-4E42-96A4-D1E8E81A3D8E}" type="slidenum">
              <a:rPr lang="fr-FR" smtClean="0"/>
              <a:t>13</a:t>
            </a:fld>
            <a:endParaRPr lang="fr-FR"/>
          </a:p>
        </p:txBody>
      </p:sp>
      <p:sp>
        <p:nvSpPr>
          <p:cNvPr id="5" name="Text Placeholder 4">
            <a:extLst>
              <a:ext uri="{FF2B5EF4-FFF2-40B4-BE49-F238E27FC236}">
                <a16:creationId xmlns:a16="http://schemas.microsoft.com/office/drawing/2014/main" id="{CD473A90-5D03-07EE-E83D-DE83F117E91C}"/>
              </a:ext>
            </a:extLst>
          </p:cNvPr>
          <p:cNvSpPr>
            <a:spLocks noGrp="1"/>
          </p:cNvSpPr>
          <p:nvPr>
            <p:ph type="body" sz="quarter" idx="13"/>
          </p:nvPr>
        </p:nvSpPr>
        <p:spPr>
          <a:xfrm>
            <a:off x="471488" y="471599"/>
            <a:ext cx="5915026" cy="8460000"/>
          </a:xfrm>
        </p:spPr>
        <p:txBody>
          <a:bodyPr>
            <a:noAutofit/>
          </a:bodyPr>
          <a:lstStyle/>
          <a:p>
            <a:pPr>
              <a:defRPr/>
            </a:pPr>
            <a:r>
              <a:rPr kumimoji="0" lang="en-GB" b="0" i="0" u="none" strike="noStrike" kern="1200" cap="none" spc="0" normalizeH="0" baseline="0" noProof="0">
                <a:ln>
                  <a:noFill/>
                </a:ln>
                <a:solidFill>
                  <a:srgbClr val="001E42"/>
                </a:solidFill>
                <a:effectLst/>
                <a:uLnTx/>
                <a:uFillTx/>
                <a:latin typeface="Calibri" panose="020F0502020204030204" pitchFamily="34" charset="0"/>
                <a:ea typeface="+mn-ea"/>
                <a:cs typeface="Calibri" panose="020F0502020204030204" pitchFamily="34" charset="0"/>
              </a:rPr>
              <a:t>[5] </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Braun, M., Krebs, S.,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Flohr</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F. and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Gavrila</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D.M. (2019).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The</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EuroCity</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Persons</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Dataset</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 Novel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Benchmark</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for</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Object</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Detection</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1"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IEEE </a:t>
            </a:r>
            <a:r>
              <a:rPr kumimoji="0" lang="es-CL" b="0" i="1"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Transactions</a:t>
            </a:r>
            <a:r>
              <a:rPr kumimoji="0" lang="es-CL" b="0" i="1"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1"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on</a:t>
            </a:r>
            <a:r>
              <a:rPr kumimoji="0" lang="es-CL" b="0" i="1"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1"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Pattern</a:t>
            </a:r>
            <a:r>
              <a:rPr kumimoji="0" lang="es-CL" b="0" i="1"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Analysis and Machine </a:t>
            </a:r>
            <a:r>
              <a:rPr kumimoji="0" lang="es-CL" b="0" i="1"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Intelligence</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[online] 41(8), pp.1844–1861.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doi:https</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doi.org</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/10.1109/TPAMI.2019.2897684.</a:t>
            </a: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b="0" i="0" u="none" strike="noStrike" kern="1200" cap="none" spc="0" normalizeH="0" baseline="0" noProof="0">
                <a:ln>
                  <a:noFill/>
                </a:ln>
                <a:solidFill>
                  <a:srgbClr val="001E42"/>
                </a:solidFill>
                <a:effectLst/>
                <a:uLnTx/>
                <a:uFillTx/>
                <a:latin typeface="Calibri" panose="020F0502020204030204" pitchFamily="34" charset="0"/>
                <a:ea typeface="+mn-ea"/>
                <a:cs typeface="Calibri" panose="020F0502020204030204" pitchFamily="34" charset="0"/>
              </a:rPr>
              <a:t>[6]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Voth</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R.S. (2024). </a:t>
            </a:r>
            <a:r>
              <a:rPr kumimoji="0" lang="es-CL" b="0" i="1"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Real-time </a:t>
            </a:r>
            <a:r>
              <a:rPr kumimoji="0" lang="es-CL" b="0" i="1"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detection</a:t>
            </a:r>
            <a:r>
              <a:rPr kumimoji="0" lang="es-CL" b="0" i="1"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1"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of</a:t>
            </a:r>
            <a:r>
              <a:rPr kumimoji="0" lang="es-CL" b="0" i="1"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German </a:t>
            </a:r>
            <a:r>
              <a:rPr kumimoji="0" lang="es-CL" b="0" i="1"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street</a:t>
            </a:r>
            <a:r>
              <a:rPr kumimoji="0" lang="es-CL" b="0" i="1"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1"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signs</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[online]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reposit.haw-hamburg.de</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Available</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https://</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reposit.haw-hamburg.de</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handle</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/20.500.12738/14527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Accessed</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21 Jun. 2024].</a:t>
            </a:r>
          </a:p>
          <a:p>
            <a:pPr>
              <a:defRPr/>
            </a:pPr>
            <a:r>
              <a:rPr kumimoji="0" lang="en-GB" b="0" i="0" u="none" strike="noStrike" kern="1200" cap="none" spc="0" normalizeH="0" baseline="0" noProof="0">
                <a:ln>
                  <a:noFill/>
                </a:ln>
                <a:solidFill>
                  <a:srgbClr val="001E42"/>
                </a:solidFill>
                <a:effectLst/>
                <a:uLnTx/>
                <a:uFillTx/>
                <a:latin typeface="Calibri" panose="020F0502020204030204" pitchFamily="34" charset="0"/>
                <a:ea typeface="+mn-ea"/>
                <a:cs typeface="Calibri" panose="020F0502020204030204" pitchFamily="34" charset="0"/>
              </a:rPr>
              <a:t>[7]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Moschos</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S.,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Charitidis</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P.,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Doropoulos</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S.,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Avramis</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 and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Vologiannidis</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S. (2023).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StreetScouting</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dataset</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 Street-</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Level</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Image</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dataset</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for</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finetuning</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and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applying</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custom</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object</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detectors</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for</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urban</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feature</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detection</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1"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Data in </a:t>
            </a:r>
            <a:r>
              <a:rPr kumimoji="0" lang="es-CL" b="0" i="1"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Brief</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p.109042.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doi:https</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doi.org</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/10.1016/j.dib.2023.109042</a:t>
            </a: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b="0" i="0" u="none" strike="noStrike" kern="1200" cap="none" spc="0" normalizeH="0" baseline="0" noProof="0">
                <a:ln>
                  <a:noFill/>
                </a:ln>
                <a:solidFill>
                  <a:srgbClr val="001E42"/>
                </a:solidFill>
                <a:effectLst/>
                <a:uLnTx/>
                <a:uFillTx/>
                <a:latin typeface="Calibri" panose="020F0502020204030204" pitchFamily="34" charset="0"/>
                <a:ea typeface="+mn-ea"/>
                <a:cs typeface="Calibri" panose="020F0502020204030204" pitchFamily="34" charset="0"/>
              </a:rPr>
              <a:t>[8]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Neuhold</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G.,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Ollmann</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T., Rota Bulo, S. and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Kontschieder</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P. (2017). </a:t>
            </a:r>
            <a:r>
              <a:rPr kumimoji="0" lang="es-CL" b="0" i="1"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The</a:t>
            </a:r>
            <a:r>
              <a:rPr kumimoji="0" lang="es-CL" b="0" i="1"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Mapillary Vistas </a:t>
            </a:r>
            <a:r>
              <a:rPr kumimoji="0" lang="es-CL" b="0" i="1"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Dataset</a:t>
            </a:r>
            <a:r>
              <a:rPr kumimoji="0" lang="es-CL" b="0" i="1"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1"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for</a:t>
            </a:r>
            <a:r>
              <a:rPr kumimoji="0" lang="es-CL" b="0" i="1"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1"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Semantic</a:t>
            </a:r>
            <a:r>
              <a:rPr kumimoji="0" lang="es-CL" b="0" i="1"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1"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Understanding</a:t>
            </a:r>
            <a:r>
              <a:rPr kumimoji="0" lang="es-CL" b="0" i="1"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1"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of</a:t>
            </a:r>
            <a:r>
              <a:rPr kumimoji="0" lang="es-CL" b="0" i="1"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Street </a:t>
            </a:r>
            <a:r>
              <a:rPr kumimoji="0" lang="es-CL" b="0" i="1"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Scenes</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[online]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openaccess.thecvf.com</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Available</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https://</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openaccess.thecvf.com</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/content_iccv_2017/</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html</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/Neuhold_The_Mapillary_Vistas_ICCV_2017_paper.html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Accessed</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21 Jun. 2024].</a:t>
            </a: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b="0" i="0" u="none" strike="noStrike" kern="1200" cap="none" spc="0" normalizeH="0" baseline="0" noProof="0">
                <a:ln>
                  <a:noFill/>
                </a:ln>
                <a:solidFill>
                  <a:srgbClr val="001E42"/>
                </a:solidFill>
                <a:effectLst/>
                <a:uLnTx/>
                <a:uFillTx/>
                <a:latin typeface="Calibri" panose="020F0502020204030204" pitchFamily="34" charset="0"/>
                <a:ea typeface="+mn-ea"/>
                <a:cs typeface="Calibri" panose="020F0502020204030204" pitchFamily="34" charset="0"/>
              </a:rPr>
              <a:t>[9] </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Arya, D., Maeda, H., Ghosh, S.K.,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Toshniwal</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D., Mraz, A.,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Kashiyama</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T. and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Sekimoto</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Y. (2021). Deep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learning-based</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road</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damage</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detection</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and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classification</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for</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multiple</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countries</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Automation</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in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Construction</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132, p.103935.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doi:https</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doi.org</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/10.1016/j.autcon.2021.103935.</a:t>
            </a:r>
          </a:p>
          <a:p>
            <a:pPr marL="0" marR="0" lvl="0" indent="0"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b="0" i="0" u="none" strike="noStrike" kern="1200" cap="none" spc="0" normalizeH="0" baseline="0" noProof="0">
                <a:ln>
                  <a:noFill/>
                </a:ln>
                <a:solidFill>
                  <a:srgbClr val="001E42"/>
                </a:solidFill>
                <a:effectLst/>
                <a:uLnTx/>
                <a:uFillTx/>
                <a:latin typeface="Calibri" panose="020F0502020204030204" pitchFamily="34" charset="0"/>
                <a:ea typeface="+mn-ea"/>
                <a:cs typeface="Calibri" panose="020F0502020204030204" pitchFamily="34" charset="0"/>
              </a:rPr>
              <a:t>[10] </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Chen, Y., Chen, L. and Li, Y. (2021).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Recognition</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algorithm</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of</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street</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landscape</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in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cold</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cities</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with</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high</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difference</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features</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based</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on</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improved</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neural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network</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1"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Ecological</a:t>
            </a:r>
            <a:r>
              <a:rPr kumimoji="0" lang="es-CL" b="0" i="1"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1"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Informatics</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66, p.101395.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doi:https</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doi.org</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/10.1016/j.ecoinf.2021.101395.</a:t>
            </a: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b="0" i="0" u="none" strike="noStrike" kern="1200" cap="none" spc="0" normalizeH="0" baseline="0" noProof="0">
                <a:ln>
                  <a:noFill/>
                </a:ln>
                <a:solidFill>
                  <a:srgbClr val="001E42"/>
                </a:solidFill>
                <a:effectLst/>
                <a:uLnTx/>
                <a:uFillTx/>
                <a:latin typeface="Calibri" panose="020F0502020204030204" pitchFamily="34" charset="0"/>
                <a:ea typeface="+mn-ea"/>
                <a:cs typeface="Calibri" panose="020F0502020204030204" pitchFamily="34" charset="0"/>
              </a:rPr>
              <a:t>[11]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Luo</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Z., Gao, L.,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Xiang</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H. and Li, J. (2023). Road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object</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detection</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for</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HD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map</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Full-</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element</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survey</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analysis and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perspectives</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ISPRS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Journal</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of</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Photogrammetry</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and Remote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Sensing</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197, pp.122–144.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doi:https</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doi.org</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/10.1016/j.isprsjprs.2023.01.009.</a:t>
            </a:r>
          </a:p>
          <a:p>
            <a:r>
              <a:rPr kumimoji="0" lang="en-GB" b="0" i="0" u="none" strike="noStrike" kern="1200" cap="none" spc="0" normalizeH="0" baseline="0" noProof="0">
                <a:ln>
                  <a:noFill/>
                </a:ln>
                <a:solidFill>
                  <a:srgbClr val="001E42"/>
                </a:solidFill>
                <a:effectLst/>
                <a:uLnTx/>
                <a:uFillTx/>
                <a:latin typeface="Calibri" panose="020F0502020204030204" pitchFamily="34" charset="0"/>
                <a:ea typeface="+mn-ea"/>
                <a:cs typeface="Calibri" panose="020F0502020204030204" pitchFamily="34" charset="0"/>
              </a:rPr>
              <a:t>[12] </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Escallón Páez, F. (2023). BEDPI-DL: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Built</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Environment</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objects</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Detection</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on</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Panoramic</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Images</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of</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Bogota</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with</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Deep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Learning</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models</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1"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repositorio.uniandes.edu.co</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[online]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Available</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https://</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repositorio.uniandes.edu.co</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entities</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publication</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/0393c193-1eec-4197-aec7-4d1a75c1d104 [</a:t>
            </a:r>
            <a:r>
              <a:rPr kumimoji="0" lang="es-CL" b="0" i="0" u="none" strike="noStrike" kern="1200" cap="none" spc="0" normalizeH="0" baseline="0" noProof="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Accessed</a:t>
            </a:r>
            <a:r>
              <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21 Jun. 2024].</a:t>
            </a:r>
          </a:p>
          <a:p>
            <a:r>
              <a:rPr kumimoji="0" lang="en-GB" b="0" i="0" u="none" strike="noStrike" kern="1200" cap="none" spc="0" normalizeH="0" baseline="0" noProof="0">
                <a:ln>
                  <a:noFill/>
                </a:ln>
                <a:solidFill>
                  <a:srgbClr val="001E42"/>
                </a:solidFill>
                <a:effectLst/>
                <a:uLnTx/>
                <a:uFillTx/>
                <a:latin typeface="Calibri"/>
                <a:ea typeface="Calibri"/>
                <a:cs typeface="Calibri"/>
              </a:rPr>
              <a:t>[13] </a:t>
            </a:r>
            <a:r>
              <a:rPr kumimoji="0" lang="es-CL" b="0" i="0" u="none" strike="noStrike" kern="1200" cap="none" spc="0" normalizeH="0" baseline="0" noProof="0" err="1">
                <a:ln>
                  <a:noFill/>
                </a:ln>
                <a:solidFill>
                  <a:srgbClr val="001E42"/>
                </a:solidFill>
                <a:effectLst/>
                <a:highlight>
                  <a:srgbClr val="FFFFFF"/>
                </a:highlight>
                <a:uLnTx/>
                <a:uFillTx/>
                <a:latin typeface="Calibri"/>
                <a:ea typeface="Calibri"/>
                <a:cs typeface="Calibri"/>
              </a:rPr>
              <a:t>Güney</a:t>
            </a:r>
            <a:r>
              <a:rPr kumimoji="0" lang="es-CL" b="0" i="0" u="none" strike="noStrike" kern="1200" cap="none" spc="0" normalizeH="0" baseline="0" noProof="0">
                <a:ln>
                  <a:noFill/>
                </a:ln>
                <a:solidFill>
                  <a:srgbClr val="001E42"/>
                </a:solidFill>
                <a:effectLst/>
                <a:highlight>
                  <a:srgbClr val="FFFFFF"/>
                </a:highlight>
                <a:uLnTx/>
                <a:uFillTx/>
                <a:latin typeface="Calibri"/>
                <a:ea typeface="Calibri"/>
                <a:cs typeface="Calibri"/>
              </a:rPr>
              <a:t>, E. and </a:t>
            </a:r>
            <a:r>
              <a:rPr kumimoji="0" lang="es-CL" b="0" i="0" u="none" strike="noStrike" kern="1200" cap="none" spc="0" normalizeH="0" baseline="0" noProof="0" err="1">
                <a:ln>
                  <a:noFill/>
                </a:ln>
                <a:solidFill>
                  <a:srgbClr val="001E42"/>
                </a:solidFill>
                <a:effectLst/>
                <a:highlight>
                  <a:srgbClr val="FFFFFF"/>
                </a:highlight>
                <a:uLnTx/>
                <a:uFillTx/>
                <a:latin typeface="Calibri"/>
                <a:ea typeface="Calibri"/>
                <a:cs typeface="Calibri"/>
              </a:rPr>
              <a:t>Bayılmış</a:t>
            </a:r>
            <a:r>
              <a:rPr kumimoji="0" lang="es-CL" b="0" i="0" u="none" strike="noStrike" kern="1200" cap="none" spc="0" normalizeH="0" baseline="0" noProof="0">
                <a:ln>
                  <a:noFill/>
                </a:ln>
                <a:solidFill>
                  <a:srgbClr val="001E42"/>
                </a:solidFill>
                <a:effectLst/>
                <a:highlight>
                  <a:srgbClr val="FFFFFF"/>
                </a:highlight>
                <a:uLnTx/>
                <a:uFillTx/>
                <a:latin typeface="Calibri"/>
                <a:ea typeface="Calibri"/>
                <a:cs typeface="Calibri"/>
              </a:rPr>
              <a:t>, C. (2021). </a:t>
            </a:r>
            <a:r>
              <a:rPr kumimoji="0" lang="es-CL" b="0" i="0" u="none" strike="noStrike" kern="1200" cap="none" spc="0" normalizeH="0" baseline="0" noProof="0" err="1">
                <a:ln>
                  <a:noFill/>
                </a:ln>
                <a:solidFill>
                  <a:srgbClr val="001E42"/>
                </a:solidFill>
                <a:effectLst/>
                <a:highlight>
                  <a:srgbClr val="FFFFFF"/>
                </a:highlight>
                <a:uLnTx/>
                <a:uFillTx/>
                <a:latin typeface="Calibri"/>
                <a:ea typeface="Calibri"/>
                <a:cs typeface="Calibri"/>
              </a:rPr>
              <a:t>An</a:t>
            </a:r>
            <a:r>
              <a:rPr kumimoji="0" lang="es-CL" b="0" i="0" u="none" strike="noStrike" kern="1200" cap="none" spc="0" normalizeH="0" baseline="0" noProof="0">
                <a:ln>
                  <a:noFill/>
                </a:ln>
                <a:solidFill>
                  <a:srgbClr val="001E42"/>
                </a:solidFill>
                <a:effectLst/>
                <a:highlight>
                  <a:srgbClr val="FFFFFF"/>
                </a:highlight>
                <a:uLnTx/>
                <a:uFillTx/>
                <a:latin typeface="Calibri"/>
                <a:ea typeface="Calibri"/>
                <a:cs typeface="Calibri"/>
              </a:rPr>
              <a:t> </a:t>
            </a:r>
            <a:r>
              <a:rPr kumimoji="0" lang="es-CL" b="0" i="0" u="none" strike="noStrike" kern="1200" cap="none" spc="0" normalizeH="0" baseline="0" noProof="0" err="1">
                <a:ln>
                  <a:noFill/>
                </a:ln>
                <a:solidFill>
                  <a:srgbClr val="001E42"/>
                </a:solidFill>
                <a:effectLst/>
                <a:highlight>
                  <a:srgbClr val="FFFFFF"/>
                </a:highlight>
                <a:uLnTx/>
                <a:uFillTx/>
                <a:latin typeface="Calibri"/>
                <a:ea typeface="Calibri"/>
                <a:cs typeface="Calibri"/>
              </a:rPr>
              <a:t>Implementation</a:t>
            </a:r>
            <a:r>
              <a:rPr kumimoji="0" lang="es-CL" b="0" i="0" u="none" strike="noStrike" kern="1200" cap="none" spc="0" normalizeH="0" baseline="0" noProof="0">
                <a:ln>
                  <a:noFill/>
                </a:ln>
                <a:solidFill>
                  <a:srgbClr val="001E42"/>
                </a:solidFill>
                <a:effectLst/>
                <a:highlight>
                  <a:srgbClr val="FFFFFF"/>
                </a:highlight>
                <a:uLnTx/>
                <a:uFillTx/>
                <a:latin typeface="Calibri"/>
                <a:ea typeface="Calibri"/>
                <a:cs typeface="Calibri"/>
              </a:rPr>
              <a:t> </a:t>
            </a:r>
            <a:r>
              <a:rPr kumimoji="0" lang="es-CL" b="0" i="0" u="none" strike="noStrike" kern="1200" cap="none" spc="0" normalizeH="0" baseline="0" noProof="0" err="1">
                <a:ln>
                  <a:noFill/>
                </a:ln>
                <a:solidFill>
                  <a:srgbClr val="001E42"/>
                </a:solidFill>
                <a:effectLst/>
                <a:highlight>
                  <a:srgbClr val="FFFFFF"/>
                </a:highlight>
                <a:uLnTx/>
                <a:uFillTx/>
                <a:latin typeface="Calibri"/>
                <a:ea typeface="Calibri"/>
                <a:cs typeface="Calibri"/>
              </a:rPr>
              <a:t>of</a:t>
            </a:r>
            <a:r>
              <a:rPr kumimoji="0" lang="es-CL" b="0" i="0" u="none" strike="noStrike" kern="1200" cap="none" spc="0" normalizeH="0" baseline="0" noProof="0">
                <a:ln>
                  <a:noFill/>
                </a:ln>
                <a:solidFill>
                  <a:srgbClr val="001E42"/>
                </a:solidFill>
                <a:effectLst/>
                <a:highlight>
                  <a:srgbClr val="FFFFFF"/>
                </a:highlight>
                <a:uLnTx/>
                <a:uFillTx/>
                <a:latin typeface="Calibri"/>
                <a:ea typeface="Calibri"/>
                <a:cs typeface="Calibri"/>
              </a:rPr>
              <a:t> </a:t>
            </a:r>
            <a:r>
              <a:rPr kumimoji="0" lang="es-CL" b="0" i="0" u="none" strike="noStrike" kern="1200" cap="none" spc="0" normalizeH="0" baseline="0" noProof="0" err="1">
                <a:ln>
                  <a:noFill/>
                </a:ln>
                <a:solidFill>
                  <a:srgbClr val="001E42"/>
                </a:solidFill>
                <a:effectLst/>
                <a:highlight>
                  <a:srgbClr val="FFFFFF"/>
                </a:highlight>
                <a:uLnTx/>
                <a:uFillTx/>
                <a:latin typeface="Calibri"/>
                <a:ea typeface="Calibri"/>
                <a:cs typeface="Calibri"/>
              </a:rPr>
              <a:t>Traffic</a:t>
            </a:r>
            <a:r>
              <a:rPr kumimoji="0" lang="es-CL" b="0" i="0" u="none" strike="noStrike" kern="1200" cap="none" spc="0" normalizeH="0" baseline="0" noProof="0">
                <a:ln>
                  <a:noFill/>
                </a:ln>
                <a:solidFill>
                  <a:srgbClr val="001E42"/>
                </a:solidFill>
                <a:effectLst/>
                <a:highlight>
                  <a:srgbClr val="FFFFFF"/>
                </a:highlight>
                <a:uLnTx/>
                <a:uFillTx/>
                <a:latin typeface="Calibri"/>
                <a:ea typeface="Calibri"/>
                <a:cs typeface="Calibri"/>
              </a:rPr>
              <a:t> </a:t>
            </a:r>
            <a:r>
              <a:rPr kumimoji="0" lang="es-CL" b="0" i="0" u="none" strike="noStrike" kern="1200" cap="none" spc="0" normalizeH="0" baseline="0" noProof="0" err="1">
                <a:ln>
                  <a:noFill/>
                </a:ln>
                <a:solidFill>
                  <a:srgbClr val="001E42"/>
                </a:solidFill>
                <a:effectLst/>
                <a:highlight>
                  <a:srgbClr val="FFFFFF"/>
                </a:highlight>
                <a:uLnTx/>
                <a:uFillTx/>
                <a:latin typeface="Calibri"/>
                <a:ea typeface="Calibri"/>
                <a:cs typeface="Calibri"/>
              </a:rPr>
              <a:t>Signs</a:t>
            </a:r>
            <a:r>
              <a:rPr kumimoji="0" lang="es-CL" b="0" i="0" u="none" strike="noStrike" kern="1200" cap="none" spc="0" normalizeH="0" baseline="0" noProof="0">
                <a:ln>
                  <a:noFill/>
                </a:ln>
                <a:solidFill>
                  <a:srgbClr val="001E42"/>
                </a:solidFill>
                <a:effectLst/>
                <a:highlight>
                  <a:srgbClr val="FFFFFF"/>
                </a:highlight>
                <a:uLnTx/>
                <a:uFillTx/>
                <a:latin typeface="Calibri"/>
                <a:ea typeface="Calibri"/>
                <a:cs typeface="Calibri"/>
              </a:rPr>
              <a:t> and Road </a:t>
            </a:r>
            <a:r>
              <a:rPr kumimoji="0" lang="es-CL" b="0" i="0" u="none" strike="noStrike" kern="1200" cap="none" spc="0" normalizeH="0" baseline="0" noProof="0" err="1">
                <a:ln>
                  <a:noFill/>
                </a:ln>
                <a:solidFill>
                  <a:srgbClr val="001E42"/>
                </a:solidFill>
                <a:effectLst/>
                <a:highlight>
                  <a:srgbClr val="FFFFFF"/>
                </a:highlight>
                <a:uLnTx/>
                <a:uFillTx/>
                <a:latin typeface="Calibri"/>
                <a:ea typeface="Calibri"/>
                <a:cs typeface="Calibri"/>
              </a:rPr>
              <a:t>Objects</a:t>
            </a:r>
            <a:r>
              <a:rPr kumimoji="0" lang="es-CL" b="0" i="0" u="none" strike="noStrike" kern="1200" cap="none" spc="0" normalizeH="0" baseline="0" noProof="0">
                <a:ln>
                  <a:noFill/>
                </a:ln>
                <a:solidFill>
                  <a:srgbClr val="001E42"/>
                </a:solidFill>
                <a:effectLst/>
                <a:highlight>
                  <a:srgbClr val="FFFFFF"/>
                </a:highlight>
                <a:uLnTx/>
                <a:uFillTx/>
                <a:latin typeface="Calibri"/>
                <a:ea typeface="Calibri"/>
                <a:cs typeface="Calibri"/>
              </a:rPr>
              <a:t> </a:t>
            </a:r>
            <a:r>
              <a:rPr kumimoji="0" lang="es-CL" b="0" i="0" u="none" strike="noStrike" kern="1200" cap="none" spc="0" normalizeH="0" baseline="0" noProof="0" err="1">
                <a:ln>
                  <a:noFill/>
                </a:ln>
                <a:solidFill>
                  <a:srgbClr val="001E42"/>
                </a:solidFill>
                <a:effectLst/>
                <a:highlight>
                  <a:srgbClr val="FFFFFF"/>
                </a:highlight>
                <a:uLnTx/>
                <a:uFillTx/>
                <a:latin typeface="Calibri"/>
                <a:ea typeface="Calibri"/>
                <a:cs typeface="Calibri"/>
              </a:rPr>
              <a:t>Detection</a:t>
            </a:r>
            <a:r>
              <a:rPr kumimoji="0" lang="es-CL" b="0" i="0" u="none" strike="noStrike" kern="1200" cap="none" spc="0" normalizeH="0" baseline="0" noProof="0">
                <a:ln>
                  <a:noFill/>
                </a:ln>
                <a:solidFill>
                  <a:srgbClr val="001E42"/>
                </a:solidFill>
                <a:effectLst/>
                <a:highlight>
                  <a:srgbClr val="FFFFFF"/>
                </a:highlight>
                <a:uLnTx/>
                <a:uFillTx/>
                <a:latin typeface="Calibri"/>
                <a:ea typeface="Calibri"/>
                <a:cs typeface="Calibri"/>
              </a:rPr>
              <a:t> </a:t>
            </a:r>
            <a:r>
              <a:rPr kumimoji="0" lang="es-CL" b="0" i="0" u="none" strike="noStrike" kern="1200" cap="none" spc="0" normalizeH="0" baseline="0" noProof="0" err="1">
                <a:ln>
                  <a:noFill/>
                </a:ln>
                <a:solidFill>
                  <a:srgbClr val="001E42"/>
                </a:solidFill>
                <a:effectLst/>
                <a:highlight>
                  <a:srgbClr val="FFFFFF"/>
                </a:highlight>
                <a:uLnTx/>
                <a:uFillTx/>
                <a:latin typeface="Calibri"/>
                <a:ea typeface="Calibri"/>
                <a:cs typeface="Calibri"/>
              </a:rPr>
              <a:t>Using</a:t>
            </a:r>
            <a:r>
              <a:rPr kumimoji="0" lang="es-CL" b="0" i="0" u="none" strike="noStrike" kern="1200" cap="none" spc="0" normalizeH="0" baseline="0" noProof="0">
                <a:ln>
                  <a:noFill/>
                </a:ln>
                <a:solidFill>
                  <a:srgbClr val="001E42"/>
                </a:solidFill>
                <a:effectLst/>
                <a:highlight>
                  <a:srgbClr val="FFFFFF"/>
                </a:highlight>
                <a:uLnTx/>
                <a:uFillTx/>
                <a:latin typeface="Calibri"/>
                <a:ea typeface="Calibri"/>
                <a:cs typeface="Calibri"/>
              </a:rPr>
              <a:t> </a:t>
            </a:r>
            <a:r>
              <a:rPr kumimoji="0" lang="es-CL" b="0" i="0" u="none" strike="noStrike" kern="1200" cap="none" spc="0" normalizeH="0" baseline="0" noProof="0" err="1">
                <a:ln>
                  <a:noFill/>
                </a:ln>
                <a:solidFill>
                  <a:srgbClr val="001E42"/>
                </a:solidFill>
                <a:effectLst/>
                <a:highlight>
                  <a:srgbClr val="FFFFFF"/>
                </a:highlight>
                <a:uLnTx/>
                <a:uFillTx/>
                <a:latin typeface="Calibri"/>
                <a:ea typeface="Calibri"/>
                <a:cs typeface="Calibri"/>
              </a:rPr>
              <a:t>Faster</a:t>
            </a:r>
            <a:r>
              <a:rPr kumimoji="0" lang="es-CL" b="0" i="0" u="none" strike="noStrike" kern="1200" cap="none" spc="0" normalizeH="0" baseline="0" noProof="0">
                <a:ln>
                  <a:noFill/>
                </a:ln>
                <a:solidFill>
                  <a:srgbClr val="001E42"/>
                </a:solidFill>
                <a:effectLst/>
                <a:highlight>
                  <a:srgbClr val="FFFFFF"/>
                </a:highlight>
                <a:uLnTx/>
                <a:uFillTx/>
                <a:latin typeface="Calibri"/>
                <a:ea typeface="Calibri"/>
                <a:cs typeface="Calibri"/>
              </a:rPr>
              <a:t> R-CNN. </a:t>
            </a:r>
            <a:r>
              <a:rPr kumimoji="0" lang="es-CL" b="0" i="1" u="none" strike="noStrike" kern="1200" cap="none" spc="0" normalizeH="0" baseline="0" noProof="0">
                <a:ln>
                  <a:noFill/>
                </a:ln>
                <a:solidFill>
                  <a:srgbClr val="001E42"/>
                </a:solidFill>
                <a:effectLst/>
                <a:highlight>
                  <a:srgbClr val="FFFFFF"/>
                </a:highlight>
                <a:uLnTx/>
                <a:uFillTx/>
                <a:latin typeface="Calibri"/>
                <a:ea typeface="Calibri"/>
                <a:cs typeface="Calibri"/>
              </a:rPr>
              <a:t>SAKARYA UNIVERSITY JOURNAL OF COMPUTER AND INFORMATION SCIENCES</a:t>
            </a:r>
            <a:r>
              <a:rPr kumimoji="0" lang="es-CL" b="0" i="0" u="none" strike="noStrike" kern="1200" cap="none" spc="0" normalizeH="0" baseline="0" noProof="0">
                <a:ln>
                  <a:noFill/>
                </a:ln>
                <a:solidFill>
                  <a:srgbClr val="001E42"/>
                </a:solidFill>
                <a:effectLst/>
                <a:highlight>
                  <a:srgbClr val="FFFFFF"/>
                </a:highlight>
                <a:uLnTx/>
                <a:uFillTx/>
                <a:latin typeface="Calibri"/>
                <a:ea typeface="Calibri"/>
                <a:cs typeface="Calibri"/>
              </a:rPr>
              <a:t>, [online] 5(2). </a:t>
            </a:r>
            <a:r>
              <a:rPr kumimoji="0" lang="es-CL" b="0" i="0" u="none" strike="noStrike" kern="1200" cap="none" spc="0" normalizeH="0" baseline="0" noProof="0" err="1">
                <a:ln>
                  <a:noFill/>
                </a:ln>
                <a:solidFill>
                  <a:srgbClr val="001E42"/>
                </a:solidFill>
                <a:effectLst/>
                <a:highlight>
                  <a:srgbClr val="FFFFFF"/>
                </a:highlight>
                <a:uLnTx/>
                <a:uFillTx/>
                <a:latin typeface="Calibri"/>
                <a:ea typeface="Calibri"/>
                <a:cs typeface="Calibri"/>
              </a:rPr>
              <a:t>doi:https</a:t>
            </a:r>
            <a:r>
              <a:rPr kumimoji="0" lang="es-CL" b="0" i="0" u="none" strike="noStrike" kern="1200" cap="none" spc="0" normalizeH="0" baseline="0" noProof="0">
                <a:ln>
                  <a:noFill/>
                </a:ln>
                <a:solidFill>
                  <a:srgbClr val="001E42"/>
                </a:solidFill>
                <a:effectLst/>
                <a:highlight>
                  <a:srgbClr val="FFFFFF"/>
                </a:highlight>
                <a:uLnTx/>
                <a:uFillTx/>
                <a:latin typeface="Calibri"/>
                <a:ea typeface="Calibri"/>
                <a:cs typeface="Calibri"/>
              </a:rPr>
              <a:t>://</a:t>
            </a:r>
            <a:r>
              <a:rPr kumimoji="0" lang="es-CL" b="0" i="0" u="none" strike="noStrike" kern="1200" cap="none" spc="0" normalizeH="0" baseline="0" noProof="0" err="1">
                <a:ln>
                  <a:noFill/>
                </a:ln>
                <a:solidFill>
                  <a:srgbClr val="001E42"/>
                </a:solidFill>
                <a:effectLst/>
                <a:highlight>
                  <a:srgbClr val="FFFFFF"/>
                </a:highlight>
                <a:uLnTx/>
                <a:uFillTx/>
                <a:latin typeface="Calibri"/>
                <a:ea typeface="Calibri"/>
                <a:cs typeface="Calibri"/>
              </a:rPr>
              <a:t>doi.org</a:t>
            </a:r>
            <a:r>
              <a:rPr kumimoji="0" lang="es-CL" b="0" i="0" u="none" strike="noStrike" kern="1200" cap="none" spc="0" normalizeH="0" baseline="0" noProof="0">
                <a:ln>
                  <a:noFill/>
                </a:ln>
                <a:solidFill>
                  <a:srgbClr val="001E42"/>
                </a:solidFill>
                <a:effectLst/>
                <a:highlight>
                  <a:srgbClr val="FFFFFF"/>
                </a:highlight>
                <a:uLnTx/>
                <a:uFillTx/>
                <a:latin typeface="Calibri"/>
                <a:ea typeface="Calibri"/>
                <a:cs typeface="Calibri"/>
              </a:rPr>
              <a:t>/10.35377/saucis.05.02.1073355</a:t>
            </a:r>
          </a:p>
          <a:p>
            <a:r>
              <a:rPr lang="en-GB">
                <a:solidFill>
                  <a:srgbClr val="001E42"/>
                </a:solidFill>
                <a:highlight>
                  <a:srgbClr val="FFFFFF"/>
                </a:highlight>
                <a:latin typeface="Calibri"/>
                <a:ea typeface="Calibri"/>
                <a:cs typeface="Calibri"/>
              </a:rPr>
              <a:t>[14] </a:t>
            </a:r>
            <a:r>
              <a:rPr lang="es-CL">
                <a:solidFill>
                  <a:srgbClr val="001E42"/>
                </a:solidFill>
                <a:highlight>
                  <a:srgbClr val="FFFFFF"/>
                </a:highlight>
                <a:latin typeface="Calibri"/>
                <a:ea typeface="Calibri"/>
                <a:cs typeface="Calibri"/>
              </a:rPr>
              <a:t>Chen, T., </a:t>
            </a:r>
            <a:r>
              <a:rPr lang="es-CL" err="1">
                <a:solidFill>
                  <a:srgbClr val="001E42"/>
                </a:solidFill>
                <a:highlight>
                  <a:srgbClr val="FFFFFF"/>
                </a:highlight>
                <a:latin typeface="Calibri"/>
                <a:ea typeface="Calibri"/>
                <a:cs typeface="Calibri"/>
              </a:rPr>
              <a:t>Dai</a:t>
            </a:r>
            <a:r>
              <a:rPr lang="es-CL">
                <a:solidFill>
                  <a:srgbClr val="001E42"/>
                </a:solidFill>
                <a:highlight>
                  <a:srgbClr val="FFFFFF"/>
                </a:highlight>
                <a:latin typeface="Calibri"/>
                <a:ea typeface="Calibri"/>
                <a:cs typeface="Calibri"/>
              </a:rPr>
              <a:t>, J., Dong, B., Zhang, T., </a:t>
            </a:r>
            <a:r>
              <a:rPr lang="es-CL" err="1">
                <a:solidFill>
                  <a:srgbClr val="001E42"/>
                </a:solidFill>
                <a:highlight>
                  <a:srgbClr val="FFFFFF"/>
                </a:highlight>
                <a:latin typeface="Calibri"/>
                <a:ea typeface="Calibri"/>
                <a:cs typeface="Calibri"/>
              </a:rPr>
              <a:t>Xu</a:t>
            </a:r>
            <a:r>
              <a:rPr lang="es-CL">
                <a:solidFill>
                  <a:srgbClr val="001E42"/>
                </a:solidFill>
                <a:highlight>
                  <a:srgbClr val="FFFFFF"/>
                </a:highlight>
                <a:latin typeface="Calibri"/>
                <a:ea typeface="Calibri"/>
                <a:cs typeface="Calibri"/>
              </a:rPr>
              <a:t>, W. and Wang, Z. (2024). Road </a:t>
            </a:r>
            <a:r>
              <a:rPr lang="es-CL" err="1">
                <a:solidFill>
                  <a:srgbClr val="001E42"/>
                </a:solidFill>
                <a:highlight>
                  <a:srgbClr val="FFFFFF"/>
                </a:highlight>
                <a:latin typeface="Calibri"/>
                <a:ea typeface="Calibri"/>
                <a:cs typeface="Calibri"/>
              </a:rPr>
              <a:t>Marking</a:t>
            </a:r>
            <a:r>
              <a:rPr lang="es-CL">
                <a:solidFill>
                  <a:srgbClr val="001E42"/>
                </a:solidFill>
                <a:highlight>
                  <a:srgbClr val="FFFFFF"/>
                </a:highlight>
                <a:latin typeface="Calibri"/>
                <a:ea typeface="Calibri"/>
                <a:cs typeface="Calibri"/>
              </a:rPr>
              <a:t> </a:t>
            </a:r>
            <a:r>
              <a:rPr lang="es-CL" err="1">
                <a:solidFill>
                  <a:srgbClr val="001E42"/>
                </a:solidFill>
                <a:highlight>
                  <a:srgbClr val="FFFFFF"/>
                </a:highlight>
                <a:latin typeface="Calibri"/>
                <a:ea typeface="Calibri"/>
                <a:cs typeface="Calibri"/>
              </a:rPr>
              <a:t>Defect</a:t>
            </a:r>
            <a:r>
              <a:rPr lang="es-CL">
                <a:solidFill>
                  <a:srgbClr val="001E42"/>
                </a:solidFill>
                <a:highlight>
                  <a:srgbClr val="FFFFFF"/>
                </a:highlight>
                <a:latin typeface="Calibri"/>
                <a:ea typeface="Calibri"/>
                <a:cs typeface="Calibri"/>
              </a:rPr>
              <a:t> </a:t>
            </a:r>
            <a:r>
              <a:rPr lang="es-CL" err="1">
                <a:solidFill>
                  <a:srgbClr val="001E42"/>
                </a:solidFill>
                <a:highlight>
                  <a:srgbClr val="FFFFFF"/>
                </a:highlight>
                <a:latin typeface="Calibri"/>
                <a:ea typeface="Calibri"/>
                <a:cs typeface="Calibri"/>
              </a:rPr>
              <a:t>Detection</a:t>
            </a:r>
            <a:r>
              <a:rPr lang="es-CL">
                <a:solidFill>
                  <a:srgbClr val="001E42"/>
                </a:solidFill>
                <a:highlight>
                  <a:srgbClr val="FFFFFF"/>
                </a:highlight>
                <a:latin typeface="Calibri"/>
                <a:ea typeface="Calibri"/>
                <a:cs typeface="Calibri"/>
              </a:rPr>
              <a:t> </a:t>
            </a:r>
            <a:r>
              <a:rPr lang="es-CL" err="1">
                <a:solidFill>
                  <a:srgbClr val="001E42"/>
                </a:solidFill>
                <a:highlight>
                  <a:srgbClr val="FFFFFF"/>
                </a:highlight>
                <a:latin typeface="Calibri"/>
                <a:ea typeface="Calibri"/>
                <a:cs typeface="Calibri"/>
              </a:rPr>
              <a:t>Based</a:t>
            </a:r>
            <a:r>
              <a:rPr lang="es-CL">
                <a:solidFill>
                  <a:srgbClr val="001E42"/>
                </a:solidFill>
                <a:highlight>
                  <a:srgbClr val="FFFFFF"/>
                </a:highlight>
                <a:latin typeface="Calibri"/>
                <a:ea typeface="Calibri"/>
                <a:cs typeface="Calibri"/>
              </a:rPr>
              <a:t> </a:t>
            </a:r>
            <a:r>
              <a:rPr lang="es-CL" err="1">
                <a:solidFill>
                  <a:srgbClr val="001E42"/>
                </a:solidFill>
                <a:highlight>
                  <a:srgbClr val="FFFFFF"/>
                </a:highlight>
                <a:latin typeface="Calibri"/>
                <a:ea typeface="Calibri"/>
                <a:cs typeface="Calibri"/>
              </a:rPr>
              <a:t>on</a:t>
            </a:r>
            <a:r>
              <a:rPr lang="es-CL">
                <a:solidFill>
                  <a:srgbClr val="001E42"/>
                </a:solidFill>
                <a:highlight>
                  <a:srgbClr val="FFFFFF"/>
                </a:highlight>
                <a:latin typeface="Calibri"/>
                <a:ea typeface="Calibri"/>
                <a:cs typeface="Calibri"/>
              </a:rPr>
              <a:t> CFG_SI_YOLO Network. Digital </a:t>
            </a:r>
            <a:r>
              <a:rPr lang="es-CL" err="1">
                <a:solidFill>
                  <a:srgbClr val="001E42"/>
                </a:solidFill>
                <a:highlight>
                  <a:srgbClr val="FFFFFF"/>
                </a:highlight>
                <a:latin typeface="Calibri"/>
                <a:ea typeface="Calibri"/>
                <a:cs typeface="Calibri"/>
              </a:rPr>
              <a:t>signal</a:t>
            </a:r>
            <a:r>
              <a:rPr lang="es-CL">
                <a:solidFill>
                  <a:srgbClr val="001E42"/>
                </a:solidFill>
                <a:highlight>
                  <a:srgbClr val="FFFFFF"/>
                </a:highlight>
                <a:latin typeface="Calibri"/>
                <a:ea typeface="Calibri"/>
                <a:cs typeface="Calibri"/>
              </a:rPr>
              <a:t> </a:t>
            </a:r>
            <a:r>
              <a:rPr lang="es-CL" err="1">
                <a:solidFill>
                  <a:srgbClr val="001E42"/>
                </a:solidFill>
                <a:highlight>
                  <a:srgbClr val="FFFFFF"/>
                </a:highlight>
                <a:latin typeface="Calibri"/>
                <a:ea typeface="Calibri"/>
                <a:cs typeface="Calibri"/>
              </a:rPr>
              <a:t>processing</a:t>
            </a:r>
            <a:r>
              <a:rPr lang="es-CL">
                <a:solidFill>
                  <a:srgbClr val="001E42"/>
                </a:solidFill>
                <a:highlight>
                  <a:srgbClr val="FFFFFF"/>
                </a:highlight>
                <a:latin typeface="Calibri"/>
                <a:ea typeface="Calibri"/>
                <a:cs typeface="Calibri"/>
              </a:rPr>
              <a:t>, pp.104614–104614. </a:t>
            </a:r>
            <a:r>
              <a:rPr lang="es-CL" err="1">
                <a:solidFill>
                  <a:srgbClr val="001E42"/>
                </a:solidFill>
                <a:highlight>
                  <a:srgbClr val="FFFFFF"/>
                </a:highlight>
                <a:latin typeface="Calibri"/>
                <a:ea typeface="Calibri"/>
                <a:cs typeface="Calibri"/>
              </a:rPr>
              <a:t>doi:https</a:t>
            </a:r>
            <a:r>
              <a:rPr lang="es-CL">
                <a:solidFill>
                  <a:srgbClr val="001E42"/>
                </a:solidFill>
                <a:highlight>
                  <a:srgbClr val="FFFFFF"/>
                </a:highlight>
                <a:latin typeface="Calibri"/>
                <a:ea typeface="Calibri"/>
                <a:cs typeface="Calibri"/>
              </a:rPr>
              <a:t>://</a:t>
            </a:r>
            <a:r>
              <a:rPr lang="es-CL" err="1">
                <a:solidFill>
                  <a:srgbClr val="001E42"/>
                </a:solidFill>
                <a:highlight>
                  <a:srgbClr val="FFFFFF"/>
                </a:highlight>
                <a:latin typeface="Calibri"/>
                <a:ea typeface="Calibri"/>
                <a:cs typeface="Calibri"/>
              </a:rPr>
              <a:t>doi.org</a:t>
            </a:r>
            <a:r>
              <a:rPr lang="es-CL">
                <a:solidFill>
                  <a:srgbClr val="001E42"/>
                </a:solidFill>
                <a:highlight>
                  <a:srgbClr val="FFFFFF"/>
                </a:highlight>
                <a:latin typeface="Calibri"/>
                <a:ea typeface="Calibri"/>
                <a:cs typeface="Calibri"/>
              </a:rPr>
              <a:t>/10.1016/j.dsp.2024.104614</a:t>
            </a:r>
          </a:p>
          <a:p>
            <a:r>
              <a:rPr lang="en-GB">
                <a:solidFill>
                  <a:srgbClr val="001E42"/>
                </a:solidFill>
                <a:highlight>
                  <a:srgbClr val="FFFFFF"/>
                </a:highlight>
                <a:latin typeface="Calibri"/>
                <a:ea typeface="Calibri"/>
                <a:cs typeface="Calibri"/>
              </a:rPr>
              <a:t>[15] </a:t>
            </a:r>
            <a:r>
              <a:rPr lang="es-CL">
                <a:latin typeface="Calibri"/>
                <a:ea typeface="Calibri"/>
                <a:cs typeface="Calibri"/>
              </a:rPr>
              <a:t>Patel, P., </a:t>
            </a:r>
            <a:r>
              <a:rPr lang="es-CL" err="1">
                <a:latin typeface="Calibri"/>
                <a:ea typeface="Calibri"/>
                <a:cs typeface="Calibri"/>
              </a:rPr>
              <a:t>Vipul</a:t>
            </a:r>
            <a:r>
              <a:rPr lang="es-CL">
                <a:latin typeface="Calibri"/>
                <a:ea typeface="Calibri"/>
                <a:cs typeface="Calibri"/>
              </a:rPr>
              <a:t> </a:t>
            </a:r>
            <a:r>
              <a:rPr lang="es-CL" err="1">
                <a:latin typeface="Calibri"/>
                <a:ea typeface="Calibri"/>
                <a:cs typeface="Calibri"/>
              </a:rPr>
              <a:t>Vekariya</a:t>
            </a:r>
            <a:r>
              <a:rPr lang="es-CL">
                <a:latin typeface="Calibri"/>
                <a:ea typeface="Calibri"/>
                <a:cs typeface="Calibri"/>
              </a:rPr>
              <a:t>, </a:t>
            </a:r>
            <a:r>
              <a:rPr lang="es-CL" err="1">
                <a:latin typeface="Calibri"/>
                <a:ea typeface="Calibri"/>
                <a:cs typeface="Calibri"/>
              </a:rPr>
              <a:t>Shah</a:t>
            </a:r>
            <a:r>
              <a:rPr lang="es-CL">
                <a:latin typeface="Calibri"/>
                <a:ea typeface="Calibri"/>
                <a:cs typeface="Calibri"/>
              </a:rPr>
              <a:t>, J. and Vala, B. (2024). </a:t>
            </a:r>
            <a:r>
              <a:rPr lang="es-CL" err="1">
                <a:latin typeface="Calibri"/>
                <a:ea typeface="Calibri"/>
                <a:cs typeface="Calibri"/>
              </a:rPr>
              <a:t>Detection</a:t>
            </a:r>
            <a:r>
              <a:rPr lang="es-CL">
                <a:latin typeface="Calibri"/>
                <a:ea typeface="Calibri"/>
                <a:cs typeface="Calibri"/>
              </a:rPr>
              <a:t> </a:t>
            </a:r>
            <a:r>
              <a:rPr lang="es-CL" err="1">
                <a:latin typeface="Calibri"/>
                <a:ea typeface="Calibri"/>
                <a:cs typeface="Calibri"/>
              </a:rPr>
              <a:t>of</a:t>
            </a:r>
            <a:r>
              <a:rPr lang="es-CL">
                <a:latin typeface="Calibri"/>
                <a:ea typeface="Calibri"/>
                <a:cs typeface="Calibri"/>
              </a:rPr>
              <a:t> </a:t>
            </a:r>
            <a:r>
              <a:rPr lang="es-CL" err="1">
                <a:latin typeface="Calibri"/>
                <a:ea typeface="Calibri"/>
                <a:cs typeface="Calibri"/>
              </a:rPr>
              <a:t>traffic</a:t>
            </a:r>
            <a:r>
              <a:rPr lang="es-CL">
                <a:latin typeface="Calibri"/>
                <a:ea typeface="Calibri"/>
                <a:cs typeface="Calibri"/>
              </a:rPr>
              <a:t> </a:t>
            </a:r>
            <a:r>
              <a:rPr lang="es-CL" err="1">
                <a:latin typeface="Calibri"/>
                <a:ea typeface="Calibri"/>
                <a:cs typeface="Calibri"/>
              </a:rPr>
              <a:t>sign</a:t>
            </a:r>
            <a:r>
              <a:rPr lang="es-CL">
                <a:latin typeface="Calibri"/>
                <a:ea typeface="Calibri"/>
                <a:cs typeface="Calibri"/>
              </a:rPr>
              <a:t> </a:t>
            </a:r>
            <a:r>
              <a:rPr lang="es-CL" err="1">
                <a:latin typeface="Calibri"/>
                <a:ea typeface="Calibri"/>
                <a:cs typeface="Calibri"/>
              </a:rPr>
              <a:t>based</a:t>
            </a:r>
            <a:r>
              <a:rPr lang="es-CL">
                <a:latin typeface="Calibri"/>
                <a:ea typeface="Calibri"/>
                <a:cs typeface="Calibri"/>
              </a:rPr>
              <a:t> </a:t>
            </a:r>
            <a:r>
              <a:rPr lang="es-CL" err="1">
                <a:latin typeface="Calibri"/>
                <a:ea typeface="Calibri"/>
                <a:cs typeface="Calibri"/>
              </a:rPr>
              <a:t>on</a:t>
            </a:r>
            <a:r>
              <a:rPr lang="es-CL">
                <a:latin typeface="Calibri"/>
                <a:ea typeface="Calibri"/>
                <a:cs typeface="Calibri"/>
              </a:rPr>
              <a:t> YOLOv8. AIP </a:t>
            </a:r>
            <a:r>
              <a:rPr lang="es-CL" err="1">
                <a:latin typeface="Calibri"/>
                <a:ea typeface="Calibri"/>
                <a:cs typeface="Calibri"/>
              </a:rPr>
              <a:t>conference</a:t>
            </a:r>
            <a:r>
              <a:rPr lang="es-CL">
                <a:latin typeface="Calibri"/>
                <a:ea typeface="Calibri"/>
                <a:cs typeface="Calibri"/>
              </a:rPr>
              <a:t> </a:t>
            </a:r>
            <a:r>
              <a:rPr lang="es-CL" err="1">
                <a:latin typeface="Calibri"/>
                <a:ea typeface="Calibri"/>
                <a:cs typeface="Calibri"/>
              </a:rPr>
              <a:t>proceedings</a:t>
            </a:r>
            <a:r>
              <a:rPr lang="es-CL">
                <a:latin typeface="Calibri"/>
                <a:ea typeface="Calibri"/>
                <a:cs typeface="Calibri"/>
              </a:rPr>
              <a:t>. </a:t>
            </a:r>
            <a:r>
              <a:rPr lang="es-CL" err="1">
                <a:latin typeface="Calibri"/>
                <a:ea typeface="Calibri"/>
                <a:cs typeface="Calibri"/>
              </a:rPr>
              <a:t>doi:https</a:t>
            </a:r>
            <a:r>
              <a:rPr lang="es-CL">
                <a:latin typeface="Calibri"/>
                <a:ea typeface="Calibri"/>
                <a:cs typeface="Calibri"/>
              </a:rPr>
              <a:t>://</a:t>
            </a:r>
            <a:r>
              <a:rPr lang="es-CL" err="1">
                <a:latin typeface="Calibri"/>
                <a:ea typeface="Calibri"/>
                <a:cs typeface="Calibri"/>
              </a:rPr>
              <a:t>doi.org</a:t>
            </a:r>
            <a:r>
              <a:rPr lang="es-CL">
                <a:latin typeface="Calibri"/>
                <a:ea typeface="Calibri"/>
                <a:cs typeface="Calibri"/>
              </a:rPr>
              <a:t>/10.1063/5.0212701.</a:t>
            </a:r>
          </a:p>
          <a:p>
            <a:r>
              <a:rPr lang="en-GB">
                <a:solidFill>
                  <a:srgbClr val="001E42"/>
                </a:solidFill>
                <a:highlight>
                  <a:srgbClr val="FFFFFF"/>
                </a:highlight>
                <a:latin typeface="Calibri"/>
                <a:ea typeface="Calibri"/>
                <a:cs typeface="Calibri"/>
              </a:rPr>
              <a:t>[16] </a:t>
            </a:r>
            <a:r>
              <a:rPr lang="es-CL">
                <a:latin typeface="Calibri"/>
                <a:ea typeface="Calibri"/>
                <a:cs typeface="Calibri"/>
              </a:rPr>
              <a:t>Flores-Calero, M., Astudillo, C.A., Guevara, D., Maza, J., Lita, B.S., Defaz, B., Ante, J.S., Zabala-Blanco, D. and </a:t>
            </a:r>
            <a:r>
              <a:rPr lang="es-CL" err="1">
                <a:latin typeface="Calibri"/>
                <a:ea typeface="Calibri"/>
                <a:cs typeface="Calibri"/>
              </a:rPr>
              <a:t>Armingol</a:t>
            </a:r>
            <a:r>
              <a:rPr lang="es-CL">
                <a:latin typeface="Calibri"/>
                <a:ea typeface="Calibri"/>
                <a:cs typeface="Calibri"/>
              </a:rPr>
              <a:t> Moreno, J.M. (2024). </a:t>
            </a:r>
            <a:r>
              <a:rPr lang="es-CL" err="1">
                <a:latin typeface="Calibri"/>
                <a:ea typeface="Calibri"/>
                <a:cs typeface="Calibri"/>
              </a:rPr>
              <a:t>Traffic</a:t>
            </a:r>
            <a:r>
              <a:rPr lang="es-CL">
                <a:latin typeface="Calibri"/>
                <a:ea typeface="Calibri"/>
                <a:cs typeface="Calibri"/>
              </a:rPr>
              <a:t> </a:t>
            </a:r>
            <a:r>
              <a:rPr lang="es-CL" err="1">
                <a:latin typeface="Calibri"/>
                <a:ea typeface="Calibri"/>
                <a:cs typeface="Calibri"/>
              </a:rPr>
              <a:t>Sign</a:t>
            </a:r>
            <a:r>
              <a:rPr lang="es-CL">
                <a:latin typeface="Calibri"/>
                <a:ea typeface="Calibri"/>
                <a:cs typeface="Calibri"/>
              </a:rPr>
              <a:t> </a:t>
            </a:r>
            <a:r>
              <a:rPr lang="es-CL" err="1">
                <a:latin typeface="Calibri"/>
                <a:ea typeface="Calibri"/>
                <a:cs typeface="Calibri"/>
              </a:rPr>
              <a:t>Detection</a:t>
            </a:r>
            <a:r>
              <a:rPr lang="es-CL">
                <a:latin typeface="Calibri"/>
                <a:ea typeface="Calibri"/>
                <a:cs typeface="Calibri"/>
              </a:rPr>
              <a:t> and </a:t>
            </a:r>
            <a:r>
              <a:rPr lang="es-CL" err="1">
                <a:latin typeface="Calibri"/>
                <a:ea typeface="Calibri"/>
                <a:cs typeface="Calibri"/>
              </a:rPr>
              <a:t>Recognition</a:t>
            </a:r>
            <a:r>
              <a:rPr lang="es-CL">
                <a:latin typeface="Calibri"/>
                <a:ea typeface="Calibri"/>
                <a:cs typeface="Calibri"/>
              </a:rPr>
              <a:t> </a:t>
            </a:r>
            <a:r>
              <a:rPr lang="es-CL" err="1">
                <a:latin typeface="Calibri"/>
                <a:ea typeface="Calibri"/>
                <a:cs typeface="Calibri"/>
              </a:rPr>
              <a:t>Using</a:t>
            </a:r>
            <a:r>
              <a:rPr lang="es-CL">
                <a:latin typeface="Calibri"/>
                <a:ea typeface="Calibri"/>
                <a:cs typeface="Calibri"/>
              </a:rPr>
              <a:t> YOLO </a:t>
            </a:r>
            <a:r>
              <a:rPr lang="es-CL" err="1">
                <a:latin typeface="Calibri"/>
                <a:ea typeface="Calibri"/>
                <a:cs typeface="Calibri"/>
              </a:rPr>
              <a:t>Object</a:t>
            </a:r>
            <a:r>
              <a:rPr lang="es-CL">
                <a:latin typeface="Calibri"/>
                <a:ea typeface="Calibri"/>
                <a:cs typeface="Calibri"/>
              </a:rPr>
              <a:t> </a:t>
            </a:r>
            <a:r>
              <a:rPr lang="es-CL" err="1">
                <a:latin typeface="Calibri"/>
                <a:ea typeface="Calibri"/>
                <a:cs typeface="Calibri"/>
              </a:rPr>
              <a:t>Detection</a:t>
            </a:r>
            <a:r>
              <a:rPr lang="es-CL">
                <a:latin typeface="Calibri"/>
                <a:ea typeface="Calibri"/>
                <a:cs typeface="Calibri"/>
              </a:rPr>
              <a:t> </a:t>
            </a:r>
            <a:r>
              <a:rPr lang="es-CL" err="1">
                <a:latin typeface="Calibri"/>
                <a:ea typeface="Calibri"/>
                <a:cs typeface="Calibri"/>
              </a:rPr>
              <a:t>Algorithm</a:t>
            </a:r>
            <a:r>
              <a:rPr lang="es-CL">
                <a:latin typeface="Calibri"/>
                <a:ea typeface="Calibri"/>
                <a:cs typeface="Calibri"/>
              </a:rPr>
              <a:t>: A </a:t>
            </a:r>
            <a:r>
              <a:rPr lang="es-CL" err="1">
                <a:latin typeface="Calibri"/>
                <a:ea typeface="Calibri"/>
                <a:cs typeface="Calibri"/>
              </a:rPr>
              <a:t>Systematic</a:t>
            </a:r>
            <a:r>
              <a:rPr lang="es-CL">
                <a:latin typeface="Calibri"/>
                <a:ea typeface="Calibri"/>
                <a:cs typeface="Calibri"/>
              </a:rPr>
              <a:t> </a:t>
            </a:r>
            <a:r>
              <a:rPr lang="es-CL" err="1">
                <a:latin typeface="Calibri"/>
                <a:ea typeface="Calibri"/>
                <a:cs typeface="Calibri"/>
              </a:rPr>
              <a:t>Review</a:t>
            </a:r>
            <a:r>
              <a:rPr lang="es-CL">
                <a:latin typeface="Calibri"/>
                <a:ea typeface="Calibri"/>
                <a:cs typeface="Calibri"/>
              </a:rPr>
              <a:t>. </a:t>
            </a:r>
            <a:r>
              <a:rPr lang="es-CL" err="1">
                <a:latin typeface="Calibri"/>
                <a:ea typeface="Calibri"/>
                <a:cs typeface="Calibri"/>
              </a:rPr>
              <a:t>Mathematics</a:t>
            </a:r>
            <a:r>
              <a:rPr lang="es-CL">
                <a:latin typeface="Calibri"/>
                <a:ea typeface="Calibri"/>
                <a:cs typeface="Calibri"/>
              </a:rPr>
              <a:t>, [online] 12(2), p.297. </a:t>
            </a:r>
            <a:r>
              <a:rPr lang="es-CL" err="1">
                <a:latin typeface="Calibri"/>
                <a:ea typeface="Calibri"/>
                <a:cs typeface="Calibri"/>
              </a:rPr>
              <a:t>doi:https</a:t>
            </a:r>
            <a:r>
              <a:rPr lang="es-CL">
                <a:latin typeface="Calibri"/>
                <a:ea typeface="Calibri"/>
                <a:cs typeface="Calibri"/>
              </a:rPr>
              <a:t>://</a:t>
            </a:r>
            <a:r>
              <a:rPr lang="es-CL" err="1">
                <a:latin typeface="Calibri"/>
                <a:ea typeface="Calibri"/>
                <a:cs typeface="Calibri"/>
              </a:rPr>
              <a:t>doi.org</a:t>
            </a:r>
            <a:r>
              <a:rPr lang="es-CL">
                <a:latin typeface="Calibri"/>
                <a:ea typeface="Calibri"/>
                <a:cs typeface="Calibri"/>
              </a:rPr>
              <a:t>/10.3390/math12020297.</a:t>
            </a:r>
            <a:endParaRPr kumimoji="0" lang="es-CL" b="0" i="0" u="none" strike="noStrike" kern="1200" cap="none" spc="0" normalizeH="0" baseline="0" noProof="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endParaRPr>
          </a:p>
        </p:txBody>
      </p:sp>
      <p:sp>
        <p:nvSpPr>
          <p:cNvPr id="6" name="Footer Placeholder 2">
            <a:extLst>
              <a:ext uri="{FF2B5EF4-FFF2-40B4-BE49-F238E27FC236}">
                <a16:creationId xmlns:a16="http://schemas.microsoft.com/office/drawing/2014/main" id="{B4177C77-6D73-5E6B-3A19-C0214546E3D5}"/>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spTree>
    <p:extLst>
      <p:ext uri="{BB962C8B-B14F-4D97-AF65-F5344CB8AC3E}">
        <p14:creationId xmlns:p14="http://schemas.microsoft.com/office/powerpoint/2010/main" val="1962765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966353-2876-EF9F-4A83-BE2D21BCDF71}"/>
              </a:ext>
            </a:extLst>
          </p:cNvPr>
          <p:cNvSpPr>
            <a:spLocks noGrp="1"/>
          </p:cNvSpPr>
          <p:nvPr>
            <p:ph type="dt" sz="half" idx="10"/>
          </p:nvPr>
        </p:nvSpPr>
        <p:spPr/>
        <p:txBody>
          <a:bodyPr/>
          <a:lstStyle/>
          <a:p>
            <a:fld id="{CC2750E2-3F9B-AF48-A1D2-9F43F8B3311C}" type="datetime1">
              <a:rPr lang="fr-FR" smtClean="0"/>
              <a:t>03/07/2024</a:t>
            </a:fld>
            <a:endParaRPr lang="fr-FR"/>
          </a:p>
        </p:txBody>
      </p:sp>
      <p:sp>
        <p:nvSpPr>
          <p:cNvPr id="4" name="Slide Number Placeholder 3">
            <a:extLst>
              <a:ext uri="{FF2B5EF4-FFF2-40B4-BE49-F238E27FC236}">
                <a16:creationId xmlns:a16="http://schemas.microsoft.com/office/drawing/2014/main" id="{8CC8C21D-92E3-ED7A-ED64-540CC4435A26}"/>
              </a:ext>
            </a:extLst>
          </p:cNvPr>
          <p:cNvSpPr>
            <a:spLocks noGrp="1"/>
          </p:cNvSpPr>
          <p:nvPr>
            <p:ph type="sldNum" sz="quarter" idx="12"/>
          </p:nvPr>
        </p:nvSpPr>
        <p:spPr/>
        <p:txBody>
          <a:bodyPr/>
          <a:lstStyle/>
          <a:p>
            <a:fld id="{27C6CCC6-2BE5-4E42-96A4-D1E8E81A3D8E}" type="slidenum">
              <a:rPr lang="fr-FR" smtClean="0"/>
              <a:t>14</a:t>
            </a:fld>
            <a:endParaRPr lang="fr-FR"/>
          </a:p>
        </p:txBody>
      </p:sp>
      <p:sp>
        <p:nvSpPr>
          <p:cNvPr id="5" name="Text Placeholder 4">
            <a:extLst>
              <a:ext uri="{FF2B5EF4-FFF2-40B4-BE49-F238E27FC236}">
                <a16:creationId xmlns:a16="http://schemas.microsoft.com/office/drawing/2014/main" id="{B9731938-57E5-35C3-B810-7EC06E876205}"/>
              </a:ext>
            </a:extLst>
          </p:cNvPr>
          <p:cNvSpPr>
            <a:spLocks noGrp="1"/>
          </p:cNvSpPr>
          <p:nvPr>
            <p:ph type="body" sz="quarter" idx="13"/>
          </p:nvPr>
        </p:nvSpPr>
        <p:spPr/>
        <p:txBody>
          <a:bodyPr>
            <a:normAutofit/>
          </a:bodyPr>
          <a:lstStyle/>
          <a:p>
            <a:r>
              <a:rPr lang="en-GB" sz="1400" b="1"/>
              <a:t>Appendices</a:t>
            </a:r>
          </a:p>
        </p:txBody>
      </p:sp>
      <p:pic>
        <p:nvPicPr>
          <p:cNvPr id="7" name="Picture 6" descr="A group of graphs showing results&#10;&#10;Description automatically generated with medium confidence">
            <a:extLst>
              <a:ext uri="{FF2B5EF4-FFF2-40B4-BE49-F238E27FC236}">
                <a16:creationId xmlns:a16="http://schemas.microsoft.com/office/drawing/2014/main" id="{4E7FBE4A-5363-AC84-F13C-6573F8D95B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86" y="1080000"/>
            <a:ext cx="5915026" cy="2957513"/>
          </a:xfrm>
          <a:prstGeom prst="rect">
            <a:avLst/>
          </a:prstGeom>
        </p:spPr>
      </p:pic>
      <p:pic>
        <p:nvPicPr>
          <p:cNvPr id="9" name="Picture 8" descr="A graph of different types of data&#10;&#10;Description automatically generated with medium confidence">
            <a:extLst>
              <a:ext uri="{FF2B5EF4-FFF2-40B4-BE49-F238E27FC236}">
                <a16:creationId xmlns:a16="http://schemas.microsoft.com/office/drawing/2014/main" id="{C441DEC1-4AB2-21C1-AB20-1226E2581B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486" y="5418319"/>
            <a:ext cx="5915026" cy="1971675"/>
          </a:xfrm>
          <a:prstGeom prst="rect">
            <a:avLst/>
          </a:prstGeom>
        </p:spPr>
      </p:pic>
      <p:sp>
        <p:nvSpPr>
          <p:cNvPr id="6" name="TextBox 5">
            <a:extLst>
              <a:ext uri="{FF2B5EF4-FFF2-40B4-BE49-F238E27FC236}">
                <a16:creationId xmlns:a16="http://schemas.microsoft.com/office/drawing/2014/main" id="{8EBEF48D-1C67-41A2-BC82-2F5E82C2B5CF}"/>
              </a:ext>
            </a:extLst>
          </p:cNvPr>
          <p:cNvSpPr txBox="1"/>
          <p:nvPr/>
        </p:nvSpPr>
        <p:spPr>
          <a:xfrm>
            <a:off x="2032495" y="4320000"/>
            <a:ext cx="2810968" cy="246221"/>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Appendix 1</a:t>
            </a:r>
            <a:r>
              <a:rPr lang="en-GB" sz="1000" b="1">
                <a:solidFill>
                  <a:srgbClr val="002245"/>
                </a:solidFill>
                <a:latin typeface="Calibri" panose="020F0502020204030204" pitchFamily="34" charset="0"/>
                <a:cs typeface="Calibri" panose="020F0502020204030204" pitchFamily="34" charset="0"/>
              </a:rPr>
              <a:t>.</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Performance metrics for Layer 1_1</a:t>
            </a:r>
          </a:p>
        </p:txBody>
      </p:sp>
      <p:sp>
        <p:nvSpPr>
          <p:cNvPr id="8" name="TextBox 7">
            <a:extLst>
              <a:ext uri="{FF2B5EF4-FFF2-40B4-BE49-F238E27FC236}">
                <a16:creationId xmlns:a16="http://schemas.microsoft.com/office/drawing/2014/main" id="{6FEA761F-DD16-D556-E3D9-C757F157B18A}"/>
              </a:ext>
            </a:extLst>
          </p:cNvPr>
          <p:cNvSpPr txBox="1"/>
          <p:nvPr/>
        </p:nvSpPr>
        <p:spPr>
          <a:xfrm>
            <a:off x="2014537" y="7668000"/>
            <a:ext cx="2810968" cy="246221"/>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Appendix 2</a:t>
            </a:r>
            <a:r>
              <a:rPr lang="en-GB" sz="1000" b="1">
                <a:solidFill>
                  <a:srgbClr val="002245"/>
                </a:solidFill>
                <a:latin typeface="Calibri" panose="020F0502020204030204" pitchFamily="34" charset="0"/>
                <a:cs typeface="Calibri" panose="020F0502020204030204" pitchFamily="34" charset="0"/>
              </a:rPr>
              <a:t>.</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Performance metrics for Layer 1_2</a:t>
            </a:r>
          </a:p>
        </p:txBody>
      </p:sp>
      <p:sp>
        <p:nvSpPr>
          <p:cNvPr id="10" name="Footer Placeholder 2">
            <a:extLst>
              <a:ext uri="{FF2B5EF4-FFF2-40B4-BE49-F238E27FC236}">
                <a16:creationId xmlns:a16="http://schemas.microsoft.com/office/drawing/2014/main" id="{77CD0329-B83D-ABBB-97F1-E9E0DB1369DA}"/>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spTree>
    <p:extLst>
      <p:ext uri="{BB962C8B-B14F-4D97-AF65-F5344CB8AC3E}">
        <p14:creationId xmlns:p14="http://schemas.microsoft.com/office/powerpoint/2010/main" val="3109535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E9A930-5022-EBAE-AC3C-6502A133F9A6}"/>
              </a:ext>
            </a:extLst>
          </p:cNvPr>
          <p:cNvSpPr>
            <a:spLocks noGrp="1"/>
          </p:cNvSpPr>
          <p:nvPr>
            <p:ph type="dt" sz="half" idx="10"/>
          </p:nvPr>
        </p:nvSpPr>
        <p:spPr/>
        <p:txBody>
          <a:bodyPr/>
          <a:lstStyle/>
          <a:p>
            <a:fld id="{CC2750E2-3F9B-AF48-A1D2-9F43F8B3311C}" type="datetime1">
              <a:rPr lang="fr-FR" smtClean="0"/>
              <a:t>03/07/2024</a:t>
            </a:fld>
            <a:endParaRPr lang="fr-FR"/>
          </a:p>
        </p:txBody>
      </p:sp>
      <p:sp>
        <p:nvSpPr>
          <p:cNvPr id="4" name="Slide Number Placeholder 3">
            <a:extLst>
              <a:ext uri="{FF2B5EF4-FFF2-40B4-BE49-F238E27FC236}">
                <a16:creationId xmlns:a16="http://schemas.microsoft.com/office/drawing/2014/main" id="{5DB5E5D2-A8DB-53EA-3A27-63692D87006B}"/>
              </a:ext>
            </a:extLst>
          </p:cNvPr>
          <p:cNvSpPr>
            <a:spLocks noGrp="1"/>
          </p:cNvSpPr>
          <p:nvPr>
            <p:ph type="sldNum" sz="quarter" idx="12"/>
          </p:nvPr>
        </p:nvSpPr>
        <p:spPr/>
        <p:txBody>
          <a:bodyPr/>
          <a:lstStyle/>
          <a:p>
            <a:fld id="{27C6CCC6-2BE5-4E42-96A4-D1E8E81A3D8E}" type="slidenum">
              <a:rPr lang="fr-FR" smtClean="0"/>
              <a:t>15</a:t>
            </a:fld>
            <a:endParaRPr lang="fr-FR"/>
          </a:p>
        </p:txBody>
      </p:sp>
      <p:sp>
        <p:nvSpPr>
          <p:cNvPr id="5" name="Text Placeholder 4">
            <a:extLst>
              <a:ext uri="{FF2B5EF4-FFF2-40B4-BE49-F238E27FC236}">
                <a16:creationId xmlns:a16="http://schemas.microsoft.com/office/drawing/2014/main" id="{998FA618-420B-8A5F-C244-A76D77C3CB06}"/>
              </a:ext>
            </a:extLst>
          </p:cNvPr>
          <p:cNvSpPr>
            <a:spLocks noGrp="1"/>
          </p:cNvSpPr>
          <p:nvPr>
            <p:ph type="body" sz="quarter" idx="13"/>
          </p:nvPr>
        </p:nvSpPr>
        <p:spPr/>
        <p:txBody>
          <a:bodyPr>
            <a:normAutofit/>
          </a:bodyPr>
          <a:lstStyle/>
          <a:p>
            <a:r>
              <a:rPr lang="en-GB" sz="1400" b="1"/>
              <a:t>Appendices</a:t>
            </a:r>
          </a:p>
        </p:txBody>
      </p:sp>
      <p:pic>
        <p:nvPicPr>
          <p:cNvPr id="6" name="Picture 5" descr="A group of graphs showing loss&#10;&#10;Description automatically generated with medium confidence">
            <a:extLst>
              <a:ext uri="{FF2B5EF4-FFF2-40B4-BE49-F238E27FC236}">
                <a16:creationId xmlns:a16="http://schemas.microsoft.com/office/drawing/2014/main" id="{20E4BCF3-D40F-6D15-7788-B1A95FE1B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486" y="1080000"/>
            <a:ext cx="5915026" cy="2957513"/>
          </a:xfrm>
          <a:prstGeom prst="rect">
            <a:avLst/>
          </a:prstGeom>
        </p:spPr>
      </p:pic>
      <p:pic>
        <p:nvPicPr>
          <p:cNvPr id="8" name="Picture 7" descr="A group of graphs showing the results of a graph&#10;&#10;Description automatically generated with medium confidence">
            <a:extLst>
              <a:ext uri="{FF2B5EF4-FFF2-40B4-BE49-F238E27FC236}">
                <a16:creationId xmlns:a16="http://schemas.microsoft.com/office/drawing/2014/main" id="{9C9F4F8B-CAAC-363D-A9CF-CA4211559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58" y="5418319"/>
            <a:ext cx="5915026" cy="1971675"/>
          </a:xfrm>
          <a:prstGeom prst="rect">
            <a:avLst/>
          </a:prstGeom>
        </p:spPr>
      </p:pic>
      <p:sp>
        <p:nvSpPr>
          <p:cNvPr id="7" name="TextBox 6">
            <a:extLst>
              <a:ext uri="{FF2B5EF4-FFF2-40B4-BE49-F238E27FC236}">
                <a16:creationId xmlns:a16="http://schemas.microsoft.com/office/drawing/2014/main" id="{0C71342B-15D4-E712-2A22-E6C290B912F0}"/>
              </a:ext>
            </a:extLst>
          </p:cNvPr>
          <p:cNvSpPr txBox="1"/>
          <p:nvPr/>
        </p:nvSpPr>
        <p:spPr>
          <a:xfrm>
            <a:off x="2032495" y="4320000"/>
            <a:ext cx="2810968" cy="246221"/>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Appendix 3</a:t>
            </a:r>
            <a:r>
              <a:rPr lang="en-GB" sz="1000" b="1">
                <a:solidFill>
                  <a:srgbClr val="002245"/>
                </a:solidFill>
                <a:latin typeface="Calibri" panose="020F0502020204030204" pitchFamily="34" charset="0"/>
                <a:cs typeface="Calibri" panose="020F0502020204030204" pitchFamily="34" charset="0"/>
              </a:rPr>
              <a:t>.</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Performance metrics for Layer 2</a:t>
            </a:r>
          </a:p>
        </p:txBody>
      </p:sp>
      <p:sp>
        <p:nvSpPr>
          <p:cNvPr id="9" name="TextBox 8">
            <a:extLst>
              <a:ext uri="{FF2B5EF4-FFF2-40B4-BE49-F238E27FC236}">
                <a16:creationId xmlns:a16="http://schemas.microsoft.com/office/drawing/2014/main" id="{43817F9A-ED41-D3DD-92E9-6DD927743BE0}"/>
              </a:ext>
            </a:extLst>
          </p:cNvPr>
          <p:cNvSpPr txBox="1"/>
          <p:nvPr/>
        </p:nvSpPr>
        <p:spPr>
          <a:xfrm>
            <a:off x="2014537" y="7668000"/>
            <a:ext cx="2810968" cy="246221"/>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Appendix 4</a:t>
            </a:r>
            <a:r>
              <a:rPr lang="en-GB" sz="1000" b="1">
                <a:solidFill>
                  <a:srgbClr val="002245"/>
                </a:solidFill>
                <a:latin typeface="Calibri" panose="020F0502020204030204" pitchFamily="34" charset="0"/>
                <a:cs typeface="Calibri" panose="020F0502020204030204" pitchFamily="34" charset="0"/>
              </a:rPr>
              <a:t>.</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Performance metrics for Layer 3</a:t>
            </a:r>
          </a:p>
        </p:txBody>
      </p:sp>
      <p:sp>
        <p:nvSpPr>
          <p:cNvPr id="10" name="Footer Placeholder 2">
            <a:extLst>
              <a:ext uri="{FF2B5EF4-FFF2-40B4-BE49-F238E27FC236}">
                <a16:creationId xmlns:a16="http://schemas.microsoft.com/office/drawing/2014/main" id="{FFE4D744-C51E-0A7E-59AC-44E7376CB6C9}"/>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spTree>
    <p:extLst>
      <p:ext uri="{BB962C8B-B14F-4D97-AF65-F5344CB8AC3E}">
        <p14:creationId xmlns:p14="http://schemas.microsoft.com/office/powerpoint/2010/main" val="1844520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C093B8-ED1A-9A25-810A-00A560098125}"/>
              </a:ext>
            </a:extLst>
          </p:cNvPr>
          <p:cNvSpPr>
            <a:spLocks noGrp="1"/>
          </p:cNvSpPr>
          <p:nvPr>
            <p:ph type="dt" sz="half" idx="10"/>
          </p:nvPr>
        </p:nvSpPr>
        <p:spPr/>
        <p:txBody>
          <a:bodyPr/>
          <a:lstStyle/>
          <a:p>
            <a:fld id="{CC2750E2-3F9B-AF48-A1D2-9F43F8B3311C}" type="datetime1">
              <a:rPr lang="fr-FR" smtClean="0"/>
              <a:t>03/07/2024</a:t>
            </a:fld>
            <a:endParaRPr lang="fr-FR"/>
          </a:p>
        </p:txBody>
      </p:sp>
      <p:sp>
        <p:nvSpPr>
          <p:cNvPr id="4" name="Slide Number Placeholder 3">
            <a:extLst>
              <a:ext uri="{FF2B5EF4-FFF2-40B4-BE49-F238E27FC236}">
                <a16:creationId xmlns:a16="http://schemas.microsoft.com/office/drawing/2014/main" id="{DC0FB629-A0C1-8730-40F4-6D02DD83FA3C}"/>
              </a:ext>
            </a:extLst>
          </p:cNvPr>
          <p:cNvSpPr>
            <a:spLocks noGrp="1"/>
          </p:cNvSpPr>
          <p:nvPr>
            <p:ph type="sldNum" sz="quarter" idx="12"/>
          </p:nvPr>
        </p:nvSpPr>
        <p:spPr/>
        <p:txBody>
          <a:bodyPr/>
          <a:lstStyle/>
          <a:p>
            <a:fld id="{27C6CCC6-2BE5-4E42-96A4-D1E8E81A3D8E}" type="slidenum">
              <a:rPr lang="fr-FR" smtClean="0"/>
              <a:t>16</a:t>
            </a:fld>
            <a:endParaRPr lang="fr-FR"/>
          </a:p>
        </p:txBody>
      </p:sp>
      <p:sp>
        <p:nvSpPr>
          <p:cNvPr id="5" name="Text Placeholder 4">
            <a:extLst>
              <a:ext uri="{FF2B5EF4-FFF2-40B4-BE49-F238E27FC236}">
                <a16:creationId xmlns:a16="http://schemas.microsoft.com/office/drawing/2014/main" id="{770B502D-ACED-51FA-DD84-984F7CB47A4E}"/>
              </a:ext>
            </a:extLst>
          </p:cNvPr>
          <p:cNvSpPr>
            <a:spLocks noGrp="1"/>
          </p:cNvSpPr>
          <p:nvPr>
            <p:ph type="body" sz="quarter" idx="13"/>
          </p:nvPr>
        </p:nvSpPr>
        <p:spPr/>
        <p:txBody>
          <a:bodyPr/>
          <a:lstStyle/>
          <a:p>
            <a:pPr marL="0" marR="0" lvl="0" indent="0" algn="just" defTabSz="6858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GB" sz="1400" b="1" i="0" u="none" strike="noStrike" kern="1200" cap="none" spc="0" normalizeH="0" baseline="0" noProof="0">
                <a:ln>
                  <a:noFill/>
                </a:ln>
                <a:solidFill>
                  <a:srgbClr val="002245"/>
                </a:solidFill>
                <a:effectLst/>
                <a:uLnTx/>
                <a:uFillTx/>
                <a:latin typeface="Calibri" panose="020F0502020204030204" pitchFamily="34" charset="0"/>
                <a:ea typeface="+mn-ea"/>
                <a:cs typeface="Calibri" panose="020F0502020204030204" pitchFamily="34" charset="0"/>
              </a:rPr>
              <a:t>Appendices</a:t>
            </a:r>
          </a:p>
          <a:p>
            <a:endParaRPr lang="en-FR"/>
          </a:p>
        </p:txBody>
      </p:sp>
      <p:pic>
        <p:nvPicPr>
          <p:cNvPr id="7" name="Picture 6" descr="A graph of a curve&#10;&#10;Description automatically generated">
            <a:extLst>
              <a:ext uri="{FF2B5EF4-FFF2-40B4-BE49-F238E27FC236}">
                <a16:creationId xmlns:a16="http://schemas.microsoft.com/office/drawing/2014/main" id="{67DC62FB-A47C-E931-2D12-32751B7A6D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00" y="1080000"/>
            <a:ext cx="5399999" cy="3600000"/>
          </a:xfrm>
          <a:prstGeom prst="rect">
            <a:avLst/>
          </a:prstGeom>
        </p:spPr>
      </p:pic>
      <p:pic>
        <p:nvPicPr>
          <p:cNvPr id="11" name="Picture 10" descr="A graph of different colored lines&#10;&#10;Description automatically generated">
            <a:extLst>
              <a:ext uri="{FF2B5EF4-FFF2-40B4-BE49-F238E27FC236}">
                <a16:creationId xmlns:a16="http://schemas.microsoft.com/office/drawing/2014/main" id="{DD0A82AD-9E3C-96C7-7E69-7D5390644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00" y="5092068"/>
            <a:ext cx="5400001" cy="3600000"/>
          </a:xfrm>
          <a:prstGeom prst="rect">
            <a:avLst/>
          </a:prstGeom>
        </p:spPr>
      </p:pic>
      <p:sp>
        <p:nvSpPr>
          <p:cNvPr id="6" name="TextBox 5">
            <a:extLst>
              <a:ext uri="{FF2B5EF4-FFF2-40B4-BE49-F238E27FC236}">
                <a16:creationId xmlns:a16="http://schemas.microsoft.com/office/drawing/2014/main" id="{00499F0A-1495-7793-51E1-B54B97513830}"/>
              </a:ext>
            </a:extLst>
          </p:cNvPr>
          <p:cNvSpPr txBox="1"/>
          <p:nvPr/>
        </p:nvSpPr>
        <p:spPr>
          <a:xfrm>
            <a:off x="2023515" y="4680000"/>
            <a:ext cx="2810968" cy="246221"/>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Appendix 5</a:t>
            </a:r>
            <a:r>
              <a:rPr lang="en-GB" sz="1000" b="1">
                <a:solidFill>
                  <a:srgbClr val="002245"/>
                </a:solidFill>
                <a:latin typeface="Calibri" panose="020F0502020204030204" pitchFamily="34" charset="0"/>
                <a:cs typeface="Calibri" panose="020F0502020204030204" pitchFamily="34" charset="0"/>
              </a:rPr>
              <a:t>.</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F1 Confidence curve for Layer 1_1</a:t>
            </a:r>
          </a:p>
        </p:txBody>
      </p:sp>
      <p:sp>
        <p:nvSpPr>
          <p:cNvPr id="8" name="TextBox 7">
            <a:extLst>
              <a:ext uri="{FF2B5EF4-FFF2-40B4-BE49-F238E27FC236}">
                <a16:creationId xmlns:a16="http://schemas.microsoft.com/office/drawing/2014/main" id="{74B21863-C730-62E7-99A1-CB5220D18CA1}"/>
              </a:ext>
            </a:extLst>
          </p:cNvPr>
          <p:cNvSpPr txBox="1"/>
          <p:nvPr/>
        </p:nvSpPr>
        <p:spPr>
          <a:xfrm>
            <a:off x="2032495" y="8687057"/>
            <a:ext cx="2810968" cy="246221"/>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Appendix 6</a:t>
            </a:r>
            <a:r>
              <a:rPr lang="en-GB" sz="1000" b="1">
                <a:solidFill>
                  <a:srgbClr val="002245"/>
                </a:solidFill>
                <a:latin typeface="Calibri" panose="020F0502020204030204" pitchFamily="34" charset="0"/>
                <a:cs typeface="Calibri" panose="020F0502020204030204" pitchFamily="34" charset="0"/>
              </a:rPr>
              <a:t>.</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F1 Confidence curve for Layer 1_2</a:t>
            </a:r>
          </a:p>
        </p:txBody>
      </p:sp>
      <p:sp>
        <p:nvSpPr>
          <p:cNvPr id="9" name="Footer Placeholder 2">
            <a:extLst>
              <a:ext uri="{FF2B5EF4-FFF2-40B4-BE49-F238E27FC236}">
                <a16:creationId xmlns:a16="http://schemas.microsoft.com/office/drawing/2014/main" id="{BEE989C3-D3D5-C21D-2D74-3D8C207730FC}"/>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spTree>
    <p:extLst>
      <p:ext uri="{BB962C8B-B14F-4D97-AF65-F5344CB8AC3E}">
        <p14:creationId xmlns:p14="http://schemas.microsoft.com/office/powerpoint/2010/main" val="3317618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F70717-3521-21EC-86BE-B7C2D2F552DD}"/>
              </a:ext>
            </a:extLst>
          </p:cNvPr>
          <p:cNvSpPr>
            <a:spLocks noGrp="1"/>
          </p:cNvSpPr>
          <p:nvPr>
            <p:ph type="dt" sz="half" idx="10"/>
          </p:nvPr>
        </p:nvSpPr>
        <p:spPr/>
        <p:txBody>
          <a:bodyPr/>
          <a:lstStyle/>
          <a:p>
            <a:fld id="{CC2750E2-3F9B-AF48-A1D2-9F43F8B3311C}" type="datetime1">
              <a:rPr lang="fr-FR" smtClean="0"/>
              <a:t>03/07/2024</a:t>
            </a:fld>
            <a:endParaRPr lang="fr-FR"/>
          </a:p>
        </p:txBody>
      </p:sp>
      <p:sp>
        <p:nvSpPr>
          <p:cNvPr id="4" name="Slide Number Placeholder 3">
            <a:extLst>
              <a:ext uri="{FF2B5EF4-FFF2-40B4-BE49-F238E27FC236}">
                <a16:creationId xmlns:a16="http://schemas.microsoft.com/office/drawing/2014/main" id="{E24F20C8-F572-E9E4-DCA4-AA9A245A2F2C}"/>
              </a:ext>
            </a:extLst>
          </p:cNvPr>
          <p:cNvSpPr>
            <a:spLocks noGrp="1"/>
          </p:cNvSpPr>
          <p:nvPr>
            <p:ph type="sldNum" sz="quarter" idx="12"/>
          </p:nvPr>
        </p:nvSpPr>
        <p:spPr/>
        <p:txBody>
          <a:bodyPr/>
          <a:lstStyle/>
          <a:p>
            <a:fld id="{27C6CCC6-2BE5-4E42-96A4-D1E8E81A3D8E}" type="slidenum">
              <a:rPr lang="fr-FR" smtClean="0"/>
              <a:t>17</a:t>
            </a:fld>
            <a:endParaRPr lang="fr-FR"/>
          </a:p>
        </p:txBody>
      </p:sp>
      <p:sp>
        <p:nvSpPr>
          <p:cNvPr id="5" name="Text Placeholder 4">
            <a:extLst>
              <a:ext uri="{FF2B5EF4-FFF2-40B4-BE49-F238E27FC236}">
                <a16:creationId xmlns:a16="http://schemas.microsoft.com/office/drawing/2014/main" id="{D6BC4DA4-B10C-2F4A-DE83-F084A8DCD51F}"/>
              </a:ext>
            </a:extLst>
          </p:cNvPr>
          <p:cNvSpPr>
            <a:spLocks noGrp="1"/>
          </p:cNvSpPr>
          <p:nvPr>
            <p:ph type="body" sz="quarter" idx="13"/>
          </p:nvPr>
        </p:nvSpPr>
        <p:spPr/>
        <p:txBody>
          <a:bodyPr/>
          <a:lstStyle/>
          <a:p>
            <a:pPr marL="0" marR="0" lvl="0" indent="0" algn="just" defTabSz="6858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GB" sz="1400" b="1" i="0" u="none" strike="noStrike" kern="1200" cap="none" spc="0" normalizeH="0" baseline="0" noProof="0">
                <a:ln>
                  <a:noFill/>
                </a:ln>
                <a:solidFill>
                  <a:srgbClr val="002245"/>
                </a:solidFill>
                <a:effectLst/>
                <a:uLnTx/>
                <a:uFillTx/>
                <a:latin typeface="Calibri" panose="020F0502020204030204" pitchFamily="34" charset="0"/>
                <a:ea typeface="+mn-ea"/>
                <a:cs typeface="Calibri" panose="020F0502020204030204" pitchFamily="34" charset="0"/>
              </a:rPr>
              <a:t>Appendices</a:t>
            </a:r>
          </a:p>
          <a:p>
            <a:endParaRPr lang="en-FR"/>
          </a:p>
        </p:txBody>
      </p:sp>
      <p:pic>
        <p:nvPicPr>
          <p:cNvPr id="6" name="Picture 5" descr="A graph of a graph&#10;&#10;Description automatically generated">
            <a:extLst>
              <a:ext uri="{FF2B5EF4-FFF2-40B4-BE49-F238E27FC236}">
                <a16:creationId xmlns:a16="http://schemas.microsoft.com/office/drawing/2014/main" id="{CDC9B3E1-B30D-7C61-00EC-47DC89A2A4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998" y="1080000"/>
            <a:ext cx="5400001" cy="3600000"/>
          </a:xfrm>
          <a:prstGeom prst="rect">
            <a:avLst/>
          </a:prstGeom>
        </p:spPr>
      </p:pic>
      <p:pic>
        <p:nvPicPr>
          <p:cNvPr id="8" name="Picture 7" descr="A graph of different colors and lines&#10;&#10;Description automatically generated with medium confidence">
            <a:extLst>
              <a:ext uri="{FF2B5EF4-FFF2-40B4-BE49-F238E27FC236}">
                <a16:creationId xmlns:a16="http://schemas.microsoft.com/office/drawing/2014/main" id="{C927FBEC-AA0C-7D27-DCEE-84DAAA555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99" y="5092068"/>
            <a:ext cx="5400001" cy="3600000"/>
          </a:xfrm>
          <a:prstGeom prst="rect">
            <a:avLst/>
          </a:prstGeom>
        </p:spPr>
      </p:pic>
      <p:sp>
        <p:nvSpPr>
          <p:cNvPr id="7" name="TextBox 6">
            <a:extLst>
              <a:ext uri="{FF2B5EF4-FFF2-40B4-BE49-F238E27FC236}">
                <a16:creationId xmlns:a16="http://schemas.microsoft.com/office/drawing/2014/main" id="{15519645-C2A3-5B05-BEED-4963D7DA15A3}"/>
              </a:ext>
            </a:extLst>
          </p:cNvPr>
          <p:cNvSpPr txBox="1"/>
          <p:nvPr/>
        </p:nvSpPr>
        <p:spPr>
          <a:xfrm>
            <a:off x="2023515" y="4680000"/>
            <a:ext cx="2810968" cy="246221"/>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Appendix 7</a:t>
            </a:r>
            <a:r>
              <a:rPr lang="en-GB" sz="1000" b="1">
                <a:solidFill>
                  <a:srgbClr val="002245"/>
                </a:solidFill>
                <a:latin typeface="Calibri" panose="020F0502020204030204" pitchFamily="34" charset="0"/>
                <a:cs typeface="Calibri" panose="020F0502020204030204" pitchFamily="34" charset="0"/>
              </a:rPr>
              <a:t>.</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F1 Confidence curve for Layer 2</a:t>
            </a:r>
          </a:p>
        </p:txBody>
      </p:sp>
      <p:sp>
        <p:nvSpPr>
          <p:cNvPr id="9" name="TextBox 8">
            <a:extLst>
              <a:ext uri="{FF2B5EF4-FFF2-40B4-BE49-F238E27FC236}">
                <a16:creationId xmlns:a16="http://schemas.microsoft.com/office/drawing/2014/main" id="{B0B3333D-0D08-D99B-F14B-25375535B911}"/>
              </a:ext>
            </a:extLst>
          </p:cNvPr>
          <p:cNvSpPr txBox="1"/>
          <p:nvPr/>
        </p:nvSpPr>
        <p:spPr>
          <a:xfrm>
            <a:off x="2032495" y="8687057"/>
            <a:ext cx="2810968" cy="246221"/>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Appendix 8</a:t>
            </a:r>
            <a:r>
              <a:rPr lang="en-GB" sz="1000" b="1">
                <a:solidFill>
                  <a:srgbClr val="002245"/>
                </a:solidFill>
                <a:latin typeface="Calibri" panose="020F0502020204030204" pitchFamily="34" charset="0"/>
                <a:cs typeface="Calibri" panose="020F0502020204030204" pitchFamily="34" charset="0"/>
              </a:rPr>
              <a:t>.</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F1 Confidence curve for Layer 3</a:t>
            </a:r>
          </a:p>
        </p:txBody>
      </p:sp>
      <p:sp>
        <p:nvSpPr>
          <p:cNvPr id="10" name="Footer Placeholder 2">
            <a:extLst>
              <a:ext uri="{FF2B5EF4-FFF2-40B4-BE49-F238E27FC236}">
                <a16:creationId xmlns:a16="http://schemas.microsoft.com/office/drawing/2014/main" id="{216F9438-1625-8080-D47E-F858E6E4F4AD}"/>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spTree>
    <p:extLst>
      <p:ext uri="{BB962C8B-B14F-4D97-AF65-F5344CB8AC3E}">
        <p14:creationId xmlns:p14="http://schemas.microsoft.com/office/powerpoint/2010/main" val="3984490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F70717-3521-21EC-86BE-B7C2D2F552DD}"/>
              </a:ext>
            </a:extLst>
          </p:cNvPr>
          <p:cNvSpPr>
            <a:spLocks noGrp="1"/>
          </p:cNvSpPr>
          <p:nvPr>
            <p:ph type="dt" sz="half" idx="10"/>
          </p:nvPr>
        </p:nvSpPr>
        <p:spPr/>
        <p:txBody>
          <a:bodyPr/>
          <a:lstStyle/>
          <a:p>
            <a:fld id="{CC2750E2-3F9B-AF48-A1D2-9F43F8B3311C}" type="datetime1">
              <a:rPr lang="fr-FR" smtClean="0"/>
              <a:t>03/07/2024</a:t>
            </a:fld>
            <a:endParaRPr lang="fr-FR"/>
          </a:p>
        </p:txBody>
      </p:sp>
      <p:sp>
        <p:nvSpPr>
          <p:cNvPr id="4" name="Slide Number Placeholder 3">
            <a:extLst>
              <a:ext uri="{FF2B5EF4-FFF2-40B4-BE49-F238E27FC236}">
                <a16:creationId xmlns:a16="http://schemas.microsoft.com/office/drawing/2014/main" id="{E24F20C8-F572-E9E4-DCA4-AA9A245A2F2C}"/>
              </a:ext>
            </a:extLst>
          </p:cNvPr>
          <p:cNvSpPr>
            <a:spLocks noGrp="1"/>
          </p:cNvSpPr>
          <p:nvPr>
            <p:ph type="sldNum" sz="quarter" idx="12"/>
          </p:nvPr>
        </p:nvSpPr>
        <p:spPr/>
        <p:txBody>
          <a:bodyPr/>
          <a:lstStyle/>
          <a:p>
            <a:fld id="{27C6CCC6-2BE5-4E42-96A4-D1E8E81A3D8E}" type="slidenum">
              <a:rPr lang="fr-FR" smtClean="0"/>
              <a:t>18</a:t>
            </a:fld>
            <a:endParaRPr lang="fr-FR"/>
          </a:p>
        </p:txBody>
      </p:sp>
      <p:sp>
        <p:nvSpPr>
          <p:cNvPr id="5" name="Text Placeholder 4">
            <a:extLst>
              <a:ext uri="{FF2B5EF4-FFF2-40B4-BE49-F238E27FC236}">
                <a16:creationId xmlns:a16="http://schemas.microsoft.com/office/drawing/2014/main" id="{D6BC4DA4-B10C-2F4A-DE83-F084A8DCD51F}"/>
              </a:ext>
            </a:extLst>
          </p:cNvPr>
          <p:cNvSpPr>
            <a:spLocks noGrp="1"/>
          </p:cNvSpPr>
          <p:nvPr>
            <p:ph type="body" sz="quarter" idx="13"/>
          </p:nvPr>
        </p:nvSpPr>
        <p:spPr/>
        <p:txBody>
          <a:bodyPr/>
          <a:lstStyle/>
          <a:p>
            <a:pPr marL="0" marR="0" lvl="0" indent="0" algn="just" defTabSz="6858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GB" sz="1400" b="1" i="0" u="none" strike="noStrike" kern="1200" cap="none" spc="0" normalizeH="0" baseline="0" noProof="0">
                <a:ln>
                  <a:noFill/>
                </a:ln>
                <a:solidFill>
                  <a:srgbClr val="002245"/>
                </a:solidFill>
                <a:effectLst/>
                <a:uLnTx/>
                <a:uFillTx/>
                <a:latin typeface="Calibri" panose="020F0502020204030204" pitchFamily="34" charset="0"/>
                <a:ea typeface="+mn-ea"/>
                <a:cs typeface="Calibri" panose="020F0502020204030204" pitchFamily="34" charset="0"/>
              </a:rPr>
              <a:t>Appendices</a:t>
            </a:r>
          </a:p>
          <a:p>
            <a:endParaRPr lang="en-FR"/>
          </a:p>
        </p:txBody>
      </p:sp>
      <p:sp>
        <p:nvSpPr>
          <p:cNvPr id="7" name="TextBox 6">
            <a:extLst>
              <a:ext uri="{FF2B5EF4-FFF2-40B4-BE49-F238E27FC236}">
                <a16:creationId xmlns:a16="http://schemas.microsoft.com/office/drawing/2014/main" id="{15519645-C2A3-5B05-BEED-4963D7DA15A3}"/>
              </a:ext>
            </a:extLst>
          </p:cNvPr>
          <p:cNvSpPr txBox="1"/>
          <p:nvPr/>
        </p:nvSpPr>
        <p:spPr>
          <a:xfrm>
            <a:off x="1910916" y="4680000"/>
            <a:ext cx="3036165" cy="246221"/>
          </a:xfrm>
          <a:prstGeom prst="rect">
            <a:avLst/>
          </a:prstGeom>
          <a:noFill/>
        </p:spPr>
        <p:txBody>
          <a:bodyPr wrap="square" rtlCol="0">
            <a:spAutoFit/>
          </a:bodyPr>
          <a:lstStyle/>
          <a:p>
            <a:pPr algn="ctr"/>
            <a:r>
              <a:rPr lang="en-GB" sz="1000" b="1">
                <a:solidFill>
                  <a:srgbClr val="002245"/>
                </a:solidFill>
                <a:latin typeface="Calibri" panose="020F0502020204030204" pitchFamily="34" charset="0"/>
                <a:cs typeface="Calibri" panose="020F0502020204030204" pitchFamily="34" charset="0"/>
              </a:rPr>
              <a:t>Appendix 9. </a:t>
            </a:r>
            <a:r>
              <a:rPr lang="en-GB" sz="1000">
                <a:solidFill>
                  <a:srgbClr val="002245"/>
                </a:solidFill>
                <a:latin typeface="Calibri" panose="020F0502020204030204" pitchFamily="34" charset="0"/>
                <a:cs typeface="Calibri" panose="020F0502020204030204" pitchFamily="34" charset="0"/>
              </a:rPr>
              <a:t>Precision – Confidence curve of Layer 1_1</a:t>
            </a:r>
          </a:p>
        </p:txBody>
      </p:sp>
      <p:sp>
        <p:nvSpPr>
          <p:cNvPr id="9" name="TextBox 8">
            <a:extLst>
              <a:ext uri="{FF2B5EF4-FFF2-40B4-BE49-F238E27FC236}">
                <a16:creationId xmlns:a16="http://schemas.microsoft.com/office/drawing/2014/main" id="{B0B3333D-0D08-D99B-F14B-25375535B911}"/>
              </a:ext>
            </a:extLst>
          </p:cNvPr>
          <p:cNvSpPr txBox="1"/>
          <p:nvPr/>
        </p:nvSpPr>
        <p:spPr>
          <a:xfrm>
            <a:off x="1651247" y="8692068"/>
            <a:ext cx="3555505" cy="246221"/>
          </a:xfrm>
          <a:prstGeom prst="rect">
            <a:avLst/>
          </a:prstGeom>
          <a:noFill/>
        </p:spPr>
        <p:txBody>
          <a:bodyPr wrap="square" rtlCol="0">
            <a:spAutoFit/>
          </a:bodyPr>
          <a:lstStyle/>
          <a:p>
            <a:pPr algn="ctr"/>
            <a:r>
              <a:rPr lang="en-GB" sz="1000" b="1">
                <a:solidFill>
                  <a:srgbClr val="002245"/>
                </a:solidFill>
                <a:latin typeface="Calibri" panose="020F0502020204030204" pitchFamily="34" charset="0"/>
                <a:cs typeface="Calibri" panose="020F0502020204030204" pitchFamily="34" charset="0"/>
              </a:rPr>
              <a:t>Appendix 10. </a:t>
            </a:r>
            <a:r>
              <a:rPr lang="en-GB" sz="1000">
                <a:solidFill>
                  <a:srgbClr val="002245"/>
                </a:solidFill>
                <a:latin typeface="Calibri" panose="020F0502020204030204" pitchFamily="34" charset="0"/>
                <a:cs typeface="Calibri" panose="020F0502020204030204" pitchFamily="34" charset="0"/>
              </a:rPr>
              <a:t>Recall – Confidence curve of Layer 1_1</a:t>
            </a:r>
          </a:p>
        </p:txBody>
      </p:sp>
      <p:sp>
        <p:nvSpPr>
          <p:cNvPr id="10" name="Footer Placeholder 2">
            <a:extLst>
              <a:ext uri="{FF2B5EF4-FFF2-40B4-BE49-F238E27FC236}">
                <a16:creationId xmlns:a16="http://schemas.microsoft.com/office/drawing/2014/main" id="{216F9438-1625-8080-D47E-F858E6E4F4AD}"/>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pic>
        <p:nvPicPr>
          <p:cNvPr id="6" name="Image 5" descr="Une image contenant capture d’écran, diagramme, Tracé, ligne&#10;&#10;Description générée automatiquement">
            <a:extLst>
              <a:ext uri="{FF2B5EF4-FFF2-40B4-BE49-F238E27FC236}">
                <a16:creationId xmlns:a16="http://schemas.microsoft.com/office/drawing/2014/main" id="{A62C0C17-6D2A-DDA4-DCAB-D8D25397B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200" y="5090400"/>
            <a:ext cx="5400000" cy="3600000"/>
          </a:xfrm>
          <a:prstGeom prst="rect">
            <a:avLst/>
          </a:prstGeom>
        </p:spPr>
      </p:pic>
      <p:pic>
        <p:nvPicPr>
          <p:cNvPr id="11" name="Image 10" descr="Une image contenant texte, capture d’écran, diagramme, ligne&#10;&#10;Description générée automatiquement">
            <a:extLst>
              <a:ext uri="{FF2B5EF4-FFF2-40B4-BE49-F238E27FC236}">
                <a16:creationId xmlns:a16="http://schemas.microsoft.com/office/drawing/2014/main" id="{2BF655BB-744C-F321-A137-1F350C5963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200" y="1080000"/>
            <a:ext cx="5400000" cy="3600000"/>
          </a:xfrm>
          <a:prstGeom prst="rect">
            <a:avLst/>
          </a:prstGeom>
        </p:spPr>
      </p:pic>
    </p:spTree>
    <p:extLst>
      <p:ext uri="{BB962C8B-B14F-4D97-AF65-F5344CB8AC3E}">
        <p14:creationId xmlns:p14="http://schemas.microsoft.com/office/powerpoint/2010/main" val="462733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5262A6-9CF4-2763-3C7A-85E8B792E763}"/>
              </a:ext>
            </a:extLst>
          </p:cNvPr>
          <p:cNvSpPr>
            <a:spLocks noGrp="1"/>
          </p:cNvSpPr>
          <p:nvPr>
            <p:ph type="dt" sz="half" idx="10"/>
          </p:nvPr>
        </p:nvSpPr>
        <p:spPr/>
        <p:txBody>
          <a:bodyPr/>
          <a:lstStyle/>
          <a:p>
            <a:fld id="{8FFB0E66-4B48-1040-A515-282C9A7654CD}" type="datetime1">
              <a:rPr lang="fr-FR" smtClean="0"/>
              <a:t>03/07/2024</a:t>
            </a:fld>
            <a:endParaRPr lang="fr-FR"/>
          </a:p>
        </p:txBody>
      </p:sp>
      <p:sp>
        <p:nvSpPr>
          <p:cNvPr id="3" name="Footer Placeholder 2">
            <a:extLst>
              <a:ext uri="{FF2B5EF4-FFF2-40B4-BE49-F238E27FC236}">
                <a16:creationId xmlns:a16="http://schemas.microsoft.com/office/drawing/2014/main" id="{4A7693F8-356F-3B96-8D6A-8990E6215935}"/>
              </a:ext>
            </a:extLst>
          </p:cNvPr>
          <p:cNvSpPr>
            <a:spLocks noGrp="1"/>
          </p:cNvSpPr>
          <p:nvPr>
            <p:ph type="ftr" sz="quarter" idx="11"/>
          </p:nvPr>
        </p:nvSpPr>
        <p:spPr/>
        <p:txBody>
          <a:bodyPr/>
          <a:lstStyle/>
          <a:p>
            <a:r>
              <a:rPr lang="fr-FR"/>
              <a:t>Big Data Analysis on Road Attributes</a:t>
            </a:r>
          </a:p>
        </p:txBody>
      </p:sp>
      <p:sp>
        <p:nvSpPr>
          <p:cNvPr id="4" name="Slide Number Placeholder 3">
            <a:extLst>
              <a:ext uri="{FF2B5EF4-FFF2-40B4-BE49-F238E27FC236}">
                <a16:creationId xmlns:a16="http://schemas.microsoft.com/office/drawing/2014/main" id="{CBAF45BB-F32A-78AA-96B0-5F7577EC6E29}"/>
              </a:ext>
            </a:extLst>
          </p:cNvPr>
          <p:cNvSpPr>
            <a:spLocks noGrp="1"/>
          </p:cNvSpPr>
          <p:nvPr>
            <p:ph type="sldNum" sz="quarter" idx="12"/>
          </p:nvPr>
        </p:nvSpPr>
        <p:spPr/>
        <p:txBody>
          <a:bodyPr/>
          <a:lstStyle/>
          <a:p>
            <a:fld id="{27C6CCC6-2BE5-4E42-96A4-D1E8E81A3D8E}" type="slidenum">
              <a:rPr lang="fr-FR" smtClean="0"/>
              <a:t>1</a:t>
            </a:fld>
            <a:endParaRPr lang="fr-FR"/>
          </a:p>
        </p:txBody>
      </p:sp>
      <p:pic>
        <p:nvPicPr>
          <p:cNvPr id="8" name="Image 7" descr="Une image contenant texte, capture d’écran, document, nombre&#10;&#10;Description générée automatiquement">
            <a:extLst>
              <a:ext uri="{FF2B5EF4-FFF2-40B4-BE49-F238E27FC236}">
                <a16:creationId xmlns:a16="http://schemas.microsoft.com/office/drawing/2014/main" id="{73361CEA-3129-111A-2937-6E495895EA28}"/>
              </a:ext>
            </a:extLst>
          </p:cNvPr>
          <p:cNvPicPr>
            <a:picLocks noChangeAspect="1"/>
          </p:cNvPicPr>
          <p:nvPr/>
        </p:nvPicPr>
        <p:blipFill rotWithShape="1">
          <a:blip r:embed="rId2">
            <a:extLst>
              <a:ext uri="{28A0092B-C50C-407E-A947-70E740481C1C}">
                <a14:useLocalDpi xmlns:a14="http://schemas.microsoft.com/office/drawing/2010/main" val="0"/>
              </a:ext>
            </a:extLst>
          </a:blip>
          <a:srcRect t="2608"/>
          <a:stretch/>
        </p:blipFill>
        <p:spPr>
          <a:xfrm>
            <a:off x="306043" y="784224"/>
            <a:ext cx="6245914" cy="8339139"/>
          </a:xfrm>
          <a:prstGeom prst="rect">
            <a:avLst/>
          </a:prstGeom>
        </p:spPr>
      </p:pic>
    </p:spTree>
    <p:extLst>
      <p:ext uri="{BB962C8B-B14F-4D97-AF65-F5344CB8AC3E}">
        <p14:creationId xmlns:p14="http://schemas.microsoft.com/office/powerpoint/2010/main" val="302533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F70717-3521-21EC-86BE-B7C2D2F552DD}"/>
              </a:ext>
            </a:extLst>
          </p:cNvPr>
          <p:cNvSpPr>
            <a:spLocks noGrp="1"/>
          </p:cNvSpPr>
          <p:nvPr>
            <p:ph type="dt" sz="half" idx="10"/>
          </p:nvPr>
        </p:nvSpPr>
        <p:spPr/>
        <p:txBody>
          <a:bodyPr/>
          <a:lstStyle/>
          <a:p>
            <a:fld id="{CC2750E2-3F9B-AF48-A1D2-9F43F8B3311C}" type="datetime1">
              <a:rPr lang="fr-FR" smtClean="0"/>
              <a:t>03/07/2024</a:t>
            </a:fld>
            <a:endParaRPr lang="fr-FR"/>
          </a:p>
        </p:txBody>
      </p:sp>
      <p:sp>
        <p:nvSpPr>
          <p:cNvPr id="4" name="Slide Number Placeholder 3">
            <a:extLst>
              <a:ext uri="{FF2B5EF4-FFF2-40B4-BE49-F238E27FC236}">
                <a16:creationId xmlns:a16="http://schemas.microsoft.com/office/drawing/2014/main" id="{E24F20C8-F572-E9E4-DCA4-AA9A245A2F2C}"/>
              </a:ext>
            </a:extLst>
          </p:cNvPr>
          <p:cNvSpPr>
            <a:spLocks noGrp="1"/>
          </p:cNvSpPr>
          <p:nvPr>
            <p:ph type="sldNum" sz="quarter" idx="12"/>
          </p:nvPr>
        </p:nvSpPr>
        <p:spPr/>
        <p:txBody>
          <a:bodyPr/>
          <a:lstStyle/>
          <a:p>
            <a:fld id="{27C6CCC6-2BE5-4E42-96A4-D1E8E81A3D8E}" type="slidenum">
              <a:rPr lang="fr-FR" smtClean="0"/>
              <a:t>19</a:t>
            </a:fld>
            <a:endParaRPr lang="fr-FR"/>
          </a:p>
        </p:txBody>
      </p:sp>
      <p:sp>
        <p:nvSpPr>
          <p:cNvPr id="5" name="Text Placeholder 4">
            <a:extLst>
              <a:ext uri="{FF2B5EF4-FFF2-40B4-BE49-F238E27FC236}">
                <a16:creationId xmlns:a16="http://schemas.microsoft.com/office/drawing/2014/main" id="{D6BC4DA4-B10C-2F4A-DE83-F084A8DCD51F}"/>
              </a:ext>
            </a:extLst>
          </p:cNvPr>
          <p:cNvSpPr>
            <a:spLocks noGrp="1"/>
          </p:cNvSpPr>
          <p:nvPr>
            <p:ph type="body" sz="quarter" idx="13"/>
          </p:nvPr>
        </p:nvSpPr>
        <p:spPr/>
        <p:txBody>
          <a:bodyPr/>
          <a:lstStyle/>
          <a:p>
            <a:pPr marL="0" marR="0" lvl="0" indent="0" algn="just" defTabSz="6858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GB" sz="1400" b="1" i="0" u="none" strike="noStrike" kern="1200" cap="none" spc="0" normalizeH="0" baseline="0" noProof="0">
                <a:ln>
                  <a:noFill/>
                </a:ln>
                <a:solidFill>
                  <a:srgbClr val="002245"/>
                </a:solidFill>
                <a:effectLst/>
                <a:uLnTx/>
                <a:uFillTx/>
                <a:latin typeface="Calibri" panose="020F0502020204030204" pitchFamily="34" charset="0"/>
                <a:ea typeface="+mn-ea"/>
                <a:cs typeface="Calibri" panose="020F0502020204030204" pitchFamily="34" charset="0"/>
              </a:rPr>
              <a:t>Appendices</a:t>
            </a:r>
          </a:p>
          <a:p>
            <a:endParaRPr lang="en-FR"/>
          </a:p>
        </p:txBody>
      </p:sp>
      <p:sp>
        <p:nvSpPr>
          <p:cNvPr id="7" name="TextBox 6">
            <a:extLst>
              <a:ext uri="{FF2B5EF4-FFF2-40B4-BE49-F238E27FC236}">
                <a16:creationId xmlns:a16="http://schemas.microsoft.com/office/drawing/2014/main" id="{15519645-C2A3-5B05-BEED-4963D7DA15A3}"/>
              </a:ext>
            </a:extLst>
          </p:cNvPr>
          <p:cNvSpPr txBox="1"/>
          <p:nvPr/>
        </p:nvSpPr>
        <p:spPr>
          <a:xfrm>
            <a:off x="1910916" y="4680000"/>
            <a:ext cx="3164667" cy="246221"/>
          </a:xfrm>
          <a:prstGeom prst="rect">
            <a:avLst/>
          </a:prstGeom>
          <a:noFill/>
        </p:spPr>
        <p:txBody>
          <a:bodyPr wrap="square" rtlCol="0">
            <a:spAutoFit/>
          </a:bodyPr>
          <a:lstStyle/>
          <a:p>
            <a:pPr algn="ctr"/>
            <a:r>
              <a:rPr lang="en-GB" sz="1000" b="1">
                <a:solidFill>
                  <a:srgbClr val="002245"/>
                </a:solidFill>
                <a:latin typeface="Calibri" panose="020F0502020204030204" pitchFamily="34" charset="0"/>
                <a:cs typeface="Calibri" panose="020F0502020204030204" pitchFamily="34" charset="0"/>
              </a:rPr>
              <a:t>Appendix 11. </a:t>
            </a:r>
            <a:r>
              <a:rPr lang="en-GB" sz="1000">
                <a:solidFill>
                  <a:srgbClr val="002245"/>
                </a:solidFill>
                <a:latin typeface="Calibri" panose="020F0502020204030204" pitchFamily="34" charset="0"/>
                <a:cs typeface="Calibri" panose="020F0502020204030204" pitchFamily="34" charset="0"/>
              </a:rPr>
              <a:t>Precision – Confidence curve of Layer 1_2</a:t>
            </a:r>
          </a:p>
        </p:txBody>
      </p:sp>
      <p:sp>
        <p:nvSpPr>
          <p:cNvPr id="9" name="TextBox 8">
            <a:extLst>
              <a:ext uri="{FF2B5EF4-FFF2-40B4-BE49-F238E27FC236}">
                <a16:creationId xmlns:a16="http://schemas.microsoft.com/office/drawing/2014/main" id="{B0B3333D-0D08-D99B-F14B-25375535B911}"/>
              </a:ext>
            </a:extLst>
          </p:cNvPr>
          <p:cNvSpPr txBox="1"/>
          <p:nvPr/>
        </p:nvSpPr>
        <p:spPr>
          <a:xfrm>
            <a:off x="1651247" y="8692068"/>
            <a:ext cx="3555505" cy="246221"/>
          </a:xfrm>
          <a:prstGeom prst="rect">
            <a:avLst/>
          </a:prstGeom>
          <a:noFill/>
        </p:spPr>
        <p:txBody>
          <a:bodyPr wrap="square" rtlCol="0">
            <a:spAutoFit/>
          </a:bodyPr>
          <a:lstStyle/>
          <a:p>
            <a:pPr algn="ctr"/>
            <a:r>
              <a:rPr lang="en-GB" sz="1000" b="1">
                <a:solidFill>
                  <a:srgbClr val="002245"/>
                </a:solidFill>
                <a:latin typeface="Calibri" panose="020F0502020204030204" pitchFamily="34" charset="0"/>
                <a:cs typeface="Calibri" panose="020F0502020204030204" pitchFamily="34" charset="0"/>
              </a:rPr>
              <a:t>Appendix 12. </a:t>
            </a:r>
            <a:r>
              <a:rPr lang="en-GB" sz="1000">
                <a:solidFill>
                  <a:srgbClr val="002245"/>
                </a:solidFill>
                <a:latin typeface="Calibri" panose="020F0502020204030204" pitchFamily="34" charset="0"/>
                <a:cs typeface="Calibri" panose="020F0502020204030204" pitchFamily="34" charset="0"/>
              </a:rPr>
              <a:t>Recall – Confidence curve of Layer 1_2</a:t>
            </a:r>
          </a:p>
        </p:txBody>
      </p:sp>
      <p:sp>
        <p:nvSpPr>
          <p:cNvPr id="10" name="Footer Placeholder 2">
            <a:extLst>
              <a:ext uri="{FF2B5EF4-FFF2-40B4-BE49-F238E27FC236}">
                <a16:creationId xmlns:a16="http://schemas.microsoft.com/office/drawing/2014/main" id="{216F9438-1625-8080-D47E-F858E6E4F4AD}"/>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pic>
        <p:nvPicPr>
          <p:cNvPr id="6" name="Image 5" descr="Une image contenant texte, diagramme, ligne, Tracé&#10;&#10;Description générée automatiquement">
            <a:extLst>
              <a:ext uri="{FF2B5EF4-FFF2-40B4-BE49-F238E27FC236}">
                <a16:creationId xmlns:a16="http://schemas.microsoft.com/office/drawing/2014/main" id="{41D8DBA8-939F-D3C3-1A82-97B3FE6E3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200" y="1080000"/>
            <a:ext cx="5400000" cy="3600000"/>
          </a:xfrm>
          <a:prstGeom prst="rect">
            <a:avLst/>
          </a:prstGeom>
        </p:spPr>
      </p:pic>
      <p:pic>
        <p:nvPicPr>
          <p:cNvPr id="11" name="Image 10" descr="Une image contenant texte, diagramme, ligne, Tracé&#10;&#10;Description générée automatiquement">
            <a:extLst>
              <a:ext uri="{FF2B5EF4-FFF2-40B4-BE49-F238E27FC236}">
                <a16:creationId xmlns:a16="http://schemas.microsoft.com/office/drawing/2014/main" id="{22CC3936-A45D-89DA-AFF4-7199BA798C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200" y="5090400"/>
            <a:ext cx="5400000" cy="3600000"/>
          </a:xfrm>
          <a:prstGeom prst="rect">
            <a:avLst/>
          </a:prstGeom>
        </p:spPr>
      </p:pic>
    </p:spTree>
    <p:extLst>
      <p:ext uri="{BB962C8B-B14F-4D97-AF65-F5344CB8AC3E}">
        <p14:creationId xmlns:p14="http://schemas.microsoft.com/office/powerpoint/2010/main" val="1057551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F70717-3521-21EC-86BE-B7C2D2F552DD}"/>
              </a:ext>
            </a:extLst>
          </p:cNvPr>
          <p:cNvSpPr>
            <a:spLocks noGrp="1"/>
          </p:cNvSpPr>
          <p:nvPr>
            <p:ph type="dt" sz="half" idx="10"/>
          </p:nvPr>
        </p:nvSpPr>
        <p:spPr/>
        <p:txBody>
          <a:bodyPr/>
          <a:lstStyle/>
          <a:p>
            <a:fld id="{CC2750E2-3F9B-AF48-A1D2-9F43F8B3311C}" type="datetime1">
              <a:rPr lang="fr-FR" smtClean="0"/>
              <a:t>03/07/2024</a:t>
            </a:fld>
            <a:endParaRPr lang="fr-FR"/>
          </a:p>
        </p:txBody>
      </p:sp>
      <p:sp>
        <p:nvSpPr>
          <p:cNvPr id="4" name="Slide Number Placeholder 3">
            <a:extLst>
              <a:ext uri="{FF2B5EF4-FFF2-40B4-BE49-F238E27FC236}">
                <a16:creationId xmlns:a16="http://schemas.microsoft.com/office/drawing/2014/main" id="{E24F20C8-F572-E9E4-DCA4-AA9A245A2F2C}"/>
              </a:ext>
            </a:extLst>
          </p:cNvPr>
          <p:cNvSpPr>
            <a:spLocks noGrp="1"/>
          </p:cNvSpPr>
          <p:nvPr>
            <p:ph type="sldNum" sz="quarter" idx="12"/>
          </p:nvPr>
        </p:nvSpPr>
        <p:spPr/>
        <p:txBody>
          <a:bodyPr/>
          <a:lstStyle/>
          <a:p>
            <a:fld id="{27C6CCC6-2BE5-4E42-96A4-D1E8E81A3D8E}" type="slidenum">
              <a:rPr lang="fr-FR" smtClean="0"/>
              <a:t>20</a:t>
            </a:fld>
            <a:endParaRPr lang="fr-FR"/>
          </a:p>
        </p:txBody>
      </p:sp>
      <p:sp>
        <p:nvSpPr>
          <p:cNvPr id="5" name="Text Placeholder 4">
            <a:extLst>
              <a:ext uri="{FF2B5EF4-FFF2-40B4-BE49-F238E27FC236}">
                <a16:creationId xmlns:a16="http://schemas.microsoft.com/office/drawing/2014/main" id="{D6BC4DA4-B10C-2F4A-DE83-F084A8DCD51F}"/>
              </a:ext>
            </a:extLst>
          </p:cNvPr>
          <p:cNvSpPr>
            <a:spLocks noGrp="1"/>
          </p:cNvSpPr>
          <p:nvPr>
            <p:ph type="body" sz="quarter" idx="13"/>
          </p:nvPr>
        </p:nvSpPr>
        <p:spPr/>
        <p:txBody>
          <a:bodyPr/>
          <a:lstStyle/>
          <a:p>
            <a:pPr marL="0" marR="0" lvl="0" indent="0" algn="just" defTabSz="6858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GB" sz="1400" b="1" i="0" u="none" strike="noStrike" kern="1200" cap="none" spc="0" normalizeH="0" baseline="0" noProof="0">
                <a:ln>
                  <a:noFill/>
                </a:ln>
                <a:solidFill>
                  <a:srgbClr val="002245"/>
                </a:solidFill>
                <a:effectLst/>
                <a:uLnTx/>
                <a:uFillTx/>
                <a:latin typeface="Calibri" panose="020F0502020204030204" pitchFamily="34" charset="0"/>
                <a:ea typeface="+mn-ea"/>
                <a:cs typeface="Calibri" panose="020F0502020204030204" pitchFamily="34" charset="0"/>
              </a:rPr>
              <a:t>Appendices</a:t>
            </a:r>
          </a:p>
          <a:p>
            <a:endParaRPr lang="en-FR"/>
          </a:p>
        </p:txBody>
      </p:sp>
      <p:sp>
        <p:nvSpPr>
          <p:cNvPr id="7" name="TextBox 6">
            <a:extLst>
              <a:ext uri="{FF2B5EF4-FFF2-40B4-BE49-F238E27FC236}">
                <a16:creationId xmlns:a16="http://schemas.microsoft.com/office/drawing/2014/main" id="{15519645-C2A3-5B05-BEED-4963D7DA15A3}"/>
              </a:ext>
            </a:extLst>
          </p:cNvPr>
          <p:cNvSpPr txBox="1"/>
          <p:nvPr/>
        </p:nvSpPr>
        <p:spPr>
          <a:xfrm>
            <a:off x="1910916" y="4680000"/>
            <a:ext cx="3036165" cy="246221"/>
          </a:xfrm>
          <a:prstGeom prst="rect">
            <a:avLst/>
          </a:prstGeom>
          <a:noFill/>
        </p:spPr>
        <p:txBody>
          <a:bodyPr wrap="square" rtlCol="0">
            <a:spAutoFit/>
          </a:bodyPr>
          <a:lstStyle/>
          <a:p>
            <a:pPr algn="ctr"/>
            <a:r>
              <a:rPr lang="en-GB" sz="1000" b="1">
                <a:solidFill>
                  <a:srgbClr val="002245"/>
                </a:solidFill>
                <a:latin typeface="Calibri" panose="020F0502020204030204" pitchFamily="34" charset="0"/>
                <a:cs typeface="Calibri" panose="020F0502020204030204" pitchFamily="34" charset="0"/>
              </a:rPr>
              <a:t>Appendix 13. </a:t>
            </a:r>
            <a:r>
              <a:rPr lang="en-GB" sz="1000">
                <a:solidFill>
                  <a:srgbClr val="002245"/>
                </a:solidFill>
                <a:latin typeface="Calibri" panose="020F0502020204030204" pitchFamily="34" charset="0"/>
                <a:cs typeface="Calibri" panose="020F0502020204030204" pitchFamily="34" charset="0"/>
              </a:rPr>
              <a:t>Precision – Confidence curve of Layer 2</a:t>
            </a:r>
          </a:p>
        </p:txBody>
      </p:sp>
      <p:sp>
        <p:nvSpPr>
          <p:cNvPr id="9" name="TextBox 8">
            <a:extLst>
              <a:ext uri="{FF2B5EF4-FFF2-40B4-BE49-F238E27FC236}">
                <a16:creationId xmlns:a16="http://schemas.microsoft.com/office/drawing/2014/main" id="{B0B3333D-0D08-D99B-F14B-25375535B911}"/>
              </a:ext>
            </a:extLst>
          </p:cNvPr>
          <p:cNvSpPr txBox="1"/>
          <p:nvPr/>
        </p:nvSpPr>
        <p:spPr>
          <a:xfrm>
            <a:off x="1651247" y="8692068"/>
            <a:ext cx="3555505" cy="246221"/>
          </a:xfrm>
          <a:prstGeom prst="rect">
            <a:avLst/>
          </a:prstGeom>
          <a:noFill/>
        </p:spPr>
        <p:txBody>
          <a:bodyPr wrap="square" rtlCol="0">
            <a:spAutoFit/>
          </a:bodyPr>
          <a:lstStyle/>
          <a:p>
            <a:pPr algn="ctr"/>
            <a:r>
              <a:rPr lang="en-GB" sz="1000" b="1">
                <a:solidFill>
                  <a:srgbClr val="002245"/>
                </a:solidFill>
                <a:latin typeface="Calibri" panose="020F0502020204030204" pitchFamily="34" charset="0"/>
                <a:cs typeface="Calibri" panose="020F0502020204030204" pitchFamily="34" charset="0"/>
              </a:rPr>
              <a:t>Appendix 14. </a:t>
            </a:r>
            <a:r>
              <a:rPr lang="en-GB" sz="1000">
                <a:solidFill>
                  <a:srgbClr val="002245"/>
                </a:solidFill>
                <a:latin typeface="Calibri" panose="020F0502020204030204" pitchFamily="34" charset="0"/>
                <a:cs typeface="Calibri" panose="020F0502020204030204" pitchFamily="34" charset="0"/>
              </a:rPr>
              <a:t>Recall – Confidence curve of Layer 2</a:t>
            </a:r>
          </a:p>
        </p:txBody>
      </p:sp>
      <p:sp>
        <p:nvSpPr>
          <p:cNvPr id="10" name="Footer Placeholder 2">
            <a:extLst>
              <a:ext uri="{FF2B5EF4-FFF2-40B4-BE49-F238E27FC236}">
                <a16:creationId xmlns:a16="http://schemas.microsoft.com/office/drawing/2014/main" id="{216F9438-1625-8080-D47E-F858E6E4F4AD}"/>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pic>
        <p:nvPicPr>
          <p:cNvPr id="15" name="Imagen 14">
            <a:extLst>
              <a:ext uri="{FF2B5EF4-FFF2-40B4-BE49-F238E27FC236}">
                <a16:creationId xmlns:a16="http://schemas.microsoft.com/office/drawing/2014/main" id="{34ADCDAC-D27D-9A39-92EB-DF69B2189B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998" y="5090400"/>
            <a:ext cx="5400001" cy="3600001"/>
          </a:xfrm>
          <a:prstGeom prst="rect">
            <a:avLst/>
          </a:prstGeom>
        </p:spPr>
      </p:pic>
      <p:pic>
        <p:nvPicPr>
          <p:cNvPr id="18" name="Imagen 17">
            <a:extLst>
              <a:ext uri="{FF2B5EF4-FFF2-40B4-BE49-F238E27FC236}">
                <a16:creationId xmlns:a16="http://schemas.microsoft.com/office/drawing/2014/main" id="{6D27956F-14D9-5E0B-4E4E-708B04F7F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97" y="1080000"/>
            <a:ext cx="5400001" cy="3600000"/>
          </a:xfrm>
          <a:prstGeom prst="rect">
            <a:avLst/>
          </a:prstGeom>
        </p:spPr>
      </p:pic>
    </p:spTree>
    <p:extLst>
      <p:ext uri="{BB962C8B-B14F-4D97-AF65-F5344CB8AC3E}">
        <p14:creationId xmlns:p14="http://schemas.microsoft.com/office/powerpoint/2010/main" val="570385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F70717-3521-21EC-86BE-B7C2D2F552DD}"/>
              </a:ext>
            </a:extLst>
          </p:cNvPr>
          <p:cNvSpPr>
            <a:spLocks noGrp="1"/>
          </p:cNvSpPr>
          <p:nvPr>
            <p:ph type="dt" sz="half" idx="10"/>
          </p:nvPr>
        </p:nvSpPr>
        <p:spPr/>
        <p:txBody>
          <a:bodyPr/>
          <a:lstStyle/>
          <a:p>
            <a:fld id="{CC2750E2-3F9B-AF48-A1D2-9F43F8B3311C}" type="datetime1">
              <a:rPr lang="fr-FR" smtClean="0"/>
              <a:t>03/07/2024</a:t>
            </a:fld>
            <a:endParaRPr lang="fr-FR"/>
          </a:p>
        </p:txBody>
      </p:sp>
      <p:sp>
        <p:nvSpPr>
          <p:cNvPr id="4" name="Slide Number Placeholder 3">
            <a:extLst>
              <a:ext uri="{FF2B5EF4-FFF2-40B4-BE49-F238E27FC236}">
                <a16:creationId xmlns:a16="http://schemas.microsoft.com/office/drawing/2014/main" id="{E24F20C8-F572-E9E4-DCA4-AA9A245A2F2C}"/>
              </a:ext>
            </a:extLst>
          </p:cNvPr>
          <p:cNvSpPr>
            <a:spLocks noGrp="1"/>
          </p:cNvSpPr>
          <p:nvPr>
            <p:ph type="sldNum" sz="quarter" idx="12"/>
          </p:nvPr>
        </p:nvSpPr>
        <p:spPr/>
        <p:txBody>
          <a:bodyPr/>
          <a:lstStyle/>
          <a:p>
            <a:fld id="{27C6CCC6-2BE5-4E42-96A4-D1E8E81A3D8E}" type="slidenum">
              <a:rPr lang="fr-FR" smtClean="0"/>
              <a:t>21</a:t>
            </a:fld>
            <a:endParaRPr lang="fr-FR"/>
          </a:p>
        </p:txBody>
      </p:sp>
      <p:sp>
        <p:nvSpPr>
          <p:cNvPr id="5" name="Text Placeholder 4">
            <a:extLst>
              <a:ext uri="{FF2B5EF4-FFF2-40B4-BE49-F238E27FC236}">
                <a16:creationId xmlns:a16="http://schemas.microsoft.com/office/drawing/2014/main" id="{D6BC4DA4-B10C-2F4A-DE83-F084A8DCD51F}"/>
              </a:ext>
            </a:extLst>
          </p:cNvPr>
          <p:cNvSpPr>
            <a:spLocks noGrp="1"/>
          </p:cNvSpPr>
          <p:nvPr>
            <p:ph type="body" sz="quarter" idx="13"/>
          </p:nvPr>
        </p:nvSpPr>
        <p:spPr/>
        <p:txBody>
          <a:bodyPr/>
          <a:lstStyle/>
          <a:p>
            <a:pPr marL="0" marR="0" lvl="0" indent="0" algn="just" defTabSz="6858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GB" sz="1400" b="1" i="0" u="none" strike="noStrike" kern="1200" cap="none" spc="0" normalizeH="0" baseline="0" noProof="0">
                <a:ln>
                  <a:noFill/>
                </a:ln>
                <a:solidFill>
                  <a:srgbClr val="002245"/>
                </a:solidFill>
                <a:effectLst/>
                <a:uLnTx/>
                <a:uFillTx/>
                <a:latin typeface="Calibri" panose="020F0502020204030204" pitchFamily="34" charset="0"/>
                <a:ea typeface="+mn-ea"/>
                <a:cs typeface="Calibri" panose="020F0502020204030204" pitchFamily="34" charset="0"/>
              </a:rPr>
              <a:t>Appendices</a:t>
            </a:r>
          </a:p>
          <a:p>
            <a:endParaRPr lang="en-FR"/>
          </a:p>
        </p:txBody>
      </p:sp>
      <p:sp>
        <p:nvSpPr>
          <p:cNvPr id="7" name="TextBox 6">
            <a:extLst>
              <a:ext uri="{FF2B5EF4-FFF2-40B4-BE49-F238E27FC236}">
                <a16:creationId xmlns:a16="http://schemas.microsoft.com/office/drawing/2014/main" id="{15519645-C2A3-5B05-BEED-4963D7DA15A3}"/>
              </a:ext>
            </a:extLst>
          </p:cNvPr>
          <p:cNvSpPr txBox="1"/>
          <p:nvPr/>
        </p:nvSpPr>
        <p:spPr>
          <a:xfrm>
            <a:off x="1910916" y="4680000"/>
            <a:ext cx="3036165" cy="246221"/>
          </a:xfrm>
          <a:prstGeom prst="rect">
            <a:avLst/>
          </a:prstGeom>
          <a:noFill/>
        </p:spPr>
        <p:txBody>
          <a:bodyPr wrap="square" rtlCol="0">
            <a:spAutoFit/>
          </a:bodyPr>
          <a:lstStyle/>
          <a:p>
            <a:pPr algn="ctr"/>
            <a:r>
              <a:rPr lang="en-GB" sz="1000" b="1">
                <a:solidFill>
                  <a:srgbClr val="002245"/>
                </a:solidFill>
                <a:latin typeface="Calibri" panose="020F0502020204030204" pitchFamily="34" charset="0"/>
                <a:cs typeface="Calibri" panose="020F0502020204030204" pitchFamily="34" charset="0"/>
              </a:rPr>
              <a:t>Appendix 15. </a:t>
            </a:r>
            <a:r>
              <a:rPr lang="en-GB" sz="1000">
                <a:solidFill>
                  <a:srgbClr val="002245"/>
                </a:solidFill>
                <a:latin typeface="Calibri" panose="020F0502020204030204" pitchFamily="34" charset="0"/>
                <a:cs typeface="Calibri" panose="020F0502020204030204" pitchFamily="34" charset="0"/>
              </a:rPr>
              <a:t>Precision – Confidence curve of Layer 3</a:t>
            </a:r>
          </a:p>
        </p:txBody>
      </p:sp>
      <p:sp>
        <p:nvSpPr>
          <p:cNvPr id="9" name="TextBox 8">
            <a:extLst>
              <a:ext uri="{FF2B5EF4-FFF2-40B4-BE49-F238E27FC236}">
                <a16:creationId xmlns:a16="http://schemas.microsoft.com/office/drawing/2014/main" id="{B0B3333D-0D08-D99B-F14B-25375535B911}"/>
              </a:ext>
            </a:extLst>
          </p:cNvPr>
          <p:cNvSpPr txBox="1"/>
          <p:nvPr/>
        </p:nvSpPr>
        <p:spPr>
          <a:xfrm>
            <a:off x="1651247" y="8692068"/>
            <a:ext cx="3555505" cy="246221"/>
          </a:xfrm>
          <a:prstGeom prst="rect">
            <a:avLst/>
          </a:prstGeom>
          <a:noFill/>
        </p:spPr>
        <p:txBody>
          <a:bodyPr wrap="square" rtlCol="0">
            <a:spAutoFit/>
          </a:bodyPr>
          <a:lstStyle/>
          <a:p>
            <a:pPr algn="ctr"/>
            <a:r>
              <a:rPr lang="en-GB" sz="1000" b="1">
                <a:solidFill>
                  <a:srgbClr val="002245"/>
                </a:solidFill>
                <a:latin typeface="Calibri" panose="020F0502020204030204" pitchFamily="34" charset="0"/>
                <a:cs typeface="Calibri" panose="020F0502020204030204" pitchFamily="34" charset="0"/>
              </a:rPr>
              <a:t>Appendix 16. </a:t>
            </a:r>
            <a:r>
              <a:rPr lang="en-GB" sz="1000">
                <a:solidFill>
                  <a:srgbClr val="002245"/>
                </a:solidFill>
                <a:latin typeface="Calibri" panose="020F0502020204030204" pitchFamily="34" charset="0"/>
                <a:cs typeface="Calibri" panose="020F0502020204030204" pitchFamily="34" charset="0"/>
              </a:rPr>
              <a:t>Recall – Confidence curve of Layer 3</a:t>
            </a:r>
          </a:p>
        </p:txBody>
      </p:sp>
      <p:sp>
        <p:nvSpPr>
          <p:cNvPr id="10" name="Footer Placeholder 2">
            <a:extLst>
              <a:ext uri="{FF2B5EF4-FFF2-40B4-BE49-F238E27FC236}">
                <a16:creationId xmlns:a16="http://schemas.microsoft.com/office/drawing/2014/main" id="{216F9438-1625-8080-D47E-F858E6E4F4AD}"/>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pic>
        <p:nvPicPr>
          <p:cNvPr id="6" name="Image 5" descr="Une image contenant texte, capture d’écran, diagramme, Tracé&#10;&#10;Description générée automatiquement">
            <a:extLst>
              <a:ext uri="{FF2B5EF4-FFF2-40B4-BE49-F238E27FC236}">
                <a16:creationId xmlns:a16="http://schemas.microsoft.com/office/drawing/2014/main" id="{EE4FD6A7-CCAD-A255-68E7-E6A12535D0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200" y="1080000"/>
            <a:ext cx="5400000" cy="3600000"/>
          </a:xfrm>
          <a:prstGeom prst="rect">
            <a:avLst/>
          </a:prstGeom>
        </p:spPr>
      </p:pic>
      <p:pic>
        <p:nvPicPr>
          <p:cNvPr id="11" name="Image 10" descr="Une image contenant texte, diagramme, capture d’écran, ligne&#10;&#10;Description générée automatiquement">
            <a:extLst>
              <a:ext uri="{FF2B5EF4-FFF2-40B4-BE49-F238E27FC236}">
                <a16:creationId xmlns:a16="http://schemas.microsoft.com/office/drawing/2014/main" id="{3D02564D-1E7B-CBB3-8B91-B7F5639A4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200" y="5090400"/>
            <a:ext cx="5400000" cy="3600000"/>
          </a:xfrm>
          <a:prstGeom prst="rect">
            <a:avLst/>
          </a:prstGeom>
        </p:spPr>
      </p:pic>
    </p:spTree>
    <p:extLst>
      <p:ext uri="{BB962C8B-B14F-4D97-AF65-F5344CB8AC3E}">
        <p14:creationId xmlns:p14="http://schemas.microsoft.com/office/powerpoint/2010/main" val="2409926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86F737-EB64-5706-3F90-A3AFFCEF481D}"/>
              </a:ext>
            </a:extLst>
          </p:cNvPr>
          <p:cNvSpPr>
            <a:spLocks noGrp="1"/>
          </p:cNvSpPr>
          <p:nvPr>
            <p:ph type="dt" sz="half" idx="10"/>
          </p:nvPr>
        </p:nvSpPr>
        <p:spPr/>
        <p:txBody>
          <a:bodyPr/>
          <a:lstStyle/>
          <a:p>
            <a:fld id="{CC2750E2-3F9B-AF48-A1D2-9F43F8B3311C}" type="datetime1">
              <a:rPr lang="fr-FR" smtClean="0"/>
              <a:t>03/07/2024</a:t>
            </a:fld>
            <a:endParaRPr lang="fr-FR"/>
          </a:p>
        </p:txBody>
      </p:sp>
      <p:sp>
        <p:nvSpPr>
          <p:cNvPr id="4" name="Slide Number Placeholder 3">
            <a:extLst>
              <a:ext uri="{FF2B5EF4-FFF2-40B4-BE49-F238E27FC236}">
                <a16:creationId xmlns:a16="http://schemas.microsoft.com/office/drawing/2014/main" id="{E8A0EDB7-0273-CDA3-DED7-BCA11018C85D}"/>
              </a:ext>
            </a:extLst>
          </p:cNvPr>
          <p:cNvSpPr>
            <a:spLocks noGrp="1"/>
          </p:cNvSpPr>
          <p:nvPr>
            <p:ph type="sldNum" sz="quarter" idx="12"/>
          </p:nvPr>
        </p:nvSpPr>
        <p:spPr/>
        <p:txBody>
          <a:bodyPr/>
          <a:lstStyle/>
          <a:p>
            <a:fld id="{27C6CCC6-2BE5-4E42-96A4-D1E8E81A3D8E}" type="slidenum">
              <a:rPr lang="fr-FR" smtClean="0"/>
              <a:t>22</a:t>
            </a:fld>
            <a:endParaRPr lang="fr-FR"/>
          </a:p>
        </p:txBody>
      </p:sp>
      <p:sp>
        <p:nvSpPr>
          <p:cNvPr id="5" name="Text Placeholder 4">
            <a:extLst>
              <a:ext uri="{FF2B5EF4-FFF2-40B4-BE49-F238E27FC236}">
                <a16:creationId xmlns:a16="http://schemas.microsoft.com/office/drawing/2014/main" id="{E27FF24D-B1F0-23A5-2373-64F8DB5A0E41}"/>
              </a:ext>
            </a:extLst>
          </p:cNvPr>
          <p:cNvSpPr>
            <a:spLocks noGrp="1"/>
          </p:cNvSpPr>
          <p:nvPr>
            <p:ph type="body" sz="quarter" idx="13"/>
          </p:nvPr>
        </p:nvSpPr>
        <p:spPr/>
        <p:txBody>
          <a:bodyPr/>
          <a:lstStyle/>
          <a:p>
            <a:pPr marL="0" marR="0" lvl="0" indent="0" algn="just" defTabSz="6858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GB" sz="1400" b="1" i="0" u="none" strike="noStrike" kern="1200" cap="none" spc="0" normalizeH="0" baseline="0" noProof="0">
                <a:ln>
                  <a:noFill/>
                </a:ln>
                <a:solidFill>
                  <a:srgbClr val="002245"/>
                </a:solidFill>
                <a:effectLst/>
                <a:uLnTx/>
                <a:uFillTx/>
                <a:latin typeface="Calibri" panose="020F0502020204030204" pitchFamily="34" charset="0"/>
                <a:ea typeface="+mn-ea"/>
                <a:cs typeface="Calibri" panose="020F0502020204030204" pitchFamily="34" charset="0"/>
              </a:rPr>
              <a:t>Appendices</a:t>
            </a:r>
          </a:p>
          <a:p>
            <a:endParaRPr lang="en-FR"/>
          </a:p>
        </p:txBody>
      </p:sp>
      <p:pic>
        <p:nvPicPr>
          <p:cNvPr id="6" name="Picture 5" descr="A blue squares with white text&#10;&#10;Description automatically generated">
            <a:extLst>
              <a:ext uri="{FF2B5EF4-FFF2-40B4-BE49-F238E27FC236}">
                <a16:creationId xmlns:a16="http://schemas.microsoft.com/office/drawing/2014/main" id="{3DF1B2F6-F907-3C0A-7586-C8D6914BC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998" y="1080000"/>
            <a:ext cx="4800000" cy="3600000"/>
          </a:xfrm>
          <a:prstGeom prst="rect">
            <a:avLst/>
          </a:prstGeom>
        </p:spPr>
      </p:pic>
      <p:pic>
        <p:nvPicPr>
          <p:cNvPr id="8" name="Picture 7" descr="A screenshot of a graph&#10;&#10;Description automatically generated">
            <a:extLst>
              <a:ext uri="{FF2B5EF4-FFF2-40B4-BE49-F238E27FC236}">
                <a16:creationId xmlns:a16="http://schemas.microsoft.com/office/drawing/2014/main" id="{473B4CCE-9713-937F-885C-0F439A741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998" y="5092068"/>
            <a:ext cx="4800001" cy="3600000"/>
          </a:xfrm>
          <a:prstGeom prst="rect">
            <a:avLst/>
          </a:prstGeom>
        </p:spPr>
      </p:pic>
      <p:sp>
        <p:nvSpPr>
          <p:cNvPr id="7" name="TextBox 6">
            <a:extLst>
              <a:ext uri="{FF2B5EF4-FFF2-40B4-BE49-F238E27FC236}">
                <a16:creationId xmlns:a16="http://schemas.microsoft.com/office/drawing/2014/main" id="{F3AC3DE6-095F-E726-0AAF-DD8C61D7060F}"/>
              </a:ext>
            </a:extLst>
          </p:cNvPr>
          <p:cNvSpPr txBox="1"/>
          <p:nvPr/>
        </p:nvSpPr>
        <p:spPr>
          <a:xfrm>
            <a:off x="1854131" y="4680000"/>
            <a:ext cx="3149734" cy="246221"/>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Appendix </a:t>
            </a:r>
            <a:r>
              <a:rPr lang="es-ES" sz="1000" b="1">
                <a:solidFill>
                  <a:srgbClr val="002245"/>
                </a:solidFill>
                <a:latin typeface="Calibri" panose="020F0502020204030204" pitchFamily="34" charset="0"/>
                <a:cs typeface="Calibri" panose="020F0502020204030204" pitchFamily="34" charset="0"/>
              </a:rPr>
              <a:t>17</a:t>
            </a:r>
            <a:r>
              <a:rPr lang="en-GB" sz="1000" b="1">
                <a:solidFill>
                  <a:srgbClr val="002245"/>
                </a:solidFill>
                <a:latin typeface="Calibri" panose="020F0502020204030204" pitchFamily="34" charset="0"/>
                <a:cs typeface="Calibri" panose="020F0502020204030204" pitchFamily="34" charset="0"/>
              </a:rPr>
              <a:t>.</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Normalised confusion matrix of Layer 1_1</a:t>
            </a:r>
          </a:p>
        </p:txBody>
      </p:sp>
      <p:sp>
        <p:nvSpPr>
          <p:cNvPr id="9" name="TextBox 8">
            <a:extLst>
              <a:ext uri="{FF2B5EF4-FFF2-40B4-BE49-F238E27FC236}">
                <a16:creationId xmlns:a16="http://schemas.microsoft.com/office/drawing/2014/main" id="{F30554EF-1D59-554E-675B-BBB549BDA919}"/>
              </a:ext>
            </a:extLst>
          </p:cNvPr>
          <p:cNvSpPr txBox="1"/>
          <p:nvPr/>
        </p:nvSpPr>
        <p:spPr>
          <a:xfrm>
            <a:off x="1854131" y="8687057"/>
            <a:ext cx="3403801" cy="246221"/>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Appendix 1</a:t>
            </a:r>
            <a:r>
              <a:rPr lang="es-ES" sz="1000" b="1">
                <a:solidFill>
                  <a:srgbClr val="002245"/>
                </a:solidFill>
                <a:latin typeface="Calibri" panose="020F0502020204030204" pitchFamily="34" charset="0"/>
                <a:cs typeface="Calibri" panose="020F0502020204030204" pitchFamily="34" charset="0"/>
              </a:rPr>
              <a:t>8</a:t>
            </a:r>
            <a:r>
              <a:rPr lang="en-GB" sz="1000" b="1">
                <a:solidFill>
                  <a:srgbClr val="002245"/>
                </a:solidFill>
                <a:latin typeface="Calibri" panose="020F0502020204030204" pitchFamily="34" charset="0"/>
                <a:cs typeface="Calibri" panose="020F0502020204030204" pitchFamily="34" charset="0"/>
              </a:rPr>
              <a:t>.</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Normalised confusion matrix of Layer 1_2</a:t>
            </a:r>
          </a:p>
        </p:txBody>
      </p:sp>
      <p:sp>
        <p:nvSpPr>
          <p:cNvPr id="10" name="Footer Placeholder 2">
            <a:extLst>
              <a:ext uri="{FF2B5EF4-FFF2-40B4-BE49-F238E27FC236}">
                <a16:creationId xmlns:a16="http://schemas.microsoft.com/office/drawing/2014/main" id="{B9A10B46-9E0B-0205-A970-B6FD1CB1D12D}"/>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spTree>
    <p:extLst>
      <p:ext uri="{BB962C8B-B14F-4D97-AF65-F5344CB8AC3E}">
        <p14:creationId xmlns:p14="http://schemas.microsoft.com/office/powerpoint/2010/main" val="3124990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F9075F-B158-319A-3892-6161807289BE}"/>
              </a:ext>
            </a:extLst>
          </p:cNvPr>
          <p:cNvSpPr>
            <a:spLocks noGrp="1"/>
          </p:cNvSpPr>
          <p:nvPr>
            <p:ph type="dt" sz="half" idx="10"/>
          </p:nvPr>
        </p:nvSpPr>
        <p:spPr/>
        <p:txBody>
          <a:bodyPr/>
          <a:lstStyle/>
          <a:p>
            <a:fld id="{CC2750E2-3F9B-AF48-A1D2-9F43F8B3311C}" type="datetime1">
              <a:rPr lang="fr-FR" smtClean="0"/>
              <a:t>03/07/2024</a:t>
            </a:fld>
            <a:endParaRPr lang="fr-FR"/>
          </a:p>
        </p:txBody>
      </p:sp>
      <p:sp>
        <p:nvSpPr>
          <p:cNvPr id="4" name="Slide Number Placeholder 3">
            <a:extLst>
              <a:ext uri="{FF2B5EF4-FFF2-40B4-BE49-F238E27FC236}">
                <a16:creationId xmlns:a16="http://schemas.microsoft.com/office/drawing/2014/main" id="{DA1627BF-8B8E-A7EA-03B7-83B37DA5D1F9}"/>
              </a:ext>
            </a:extLst>
          </p:cNvPr>
          <p:cNvSpPr>
            <a:spLocks noGrp="1"/>
          </p:cNvSpPr>
          <p:nvPr>
            <p:ph type="sldNum" sz="quarter" idx="12"/>
          </p:nvPr>
        </p:nvSpPr>
        <p:spPr/>
        <p:txBody>
          <a:bodyPr/>
          <a:lstStyle/>
          <a:p>
            <a:fld id="{27C6CCC6-2BE5-4E42-96A4-D1E8E81A3D8E}" type="slidenum">
              <a:rPr lang="fr-FR" smtClean="0"/>
              <a:t>23</a:t>
            </a:fld>
            <a:endParaRPr lang="fr-FR"/>
          </a:p>
        </p:txBody>
      </p:sp>
      <p:sp>
        <p:nvSpPr>
          <p:cNvPr id="5" name="Text Placeholder 4">
            <a:extLst>
              <a:ext uri="{FF2B5EF4-FFF2-40B4-BE49-F238E27FC236}">
                <a16:creationId xmlns:a16="http://schemas.microsoft.com/office/drawing/2014/main" id="{FE79ECED-63BF-8574-1092-7B44602B868A}"/>
              </a:ext>
            </a:extLst>
          </p:cNvPr>
          <p:cNvSpPr>
            <a:spLocks noGrp="1"/>
          </p:cNvSpPr>
          <p:nvPr>
            <p:ph type="body" sz="quarter" idx="13"/>
          </p:nvPr>
        </p:nvSpPr>
        <p:spPr/>
        <p:txBody>
          <a:bodyPr/>
          <a:lstStyle/>
          <a:p>
            <a:pPr marL="0" marR="0" lvl="0" indent="0" algn="just" defTabSz="6858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GB" sz="1400" b="1" i="0" u="none" strike="noStrike" kern="1200" cap="none" spc="0" normalizeH="0" baseline="0" noProof="0">
                <a:ln>
                  <a:noFill/>
                </a:ln>
                <a:solidFill>
                  <a:srgbClr val="002245"/>
                </a:solidFill>
                <a:effectLst/>
                <a:uLnTx/>
                <a:uFillTx/>
                <a:latin typeface="Calibri" panose="020F0502020204030204" pitchFamily="34" charset="0"/>
                <a:ea typeface="+mn-ea"/>
                <a:cs typeface="Calibri" panose="020F0502020204030204" pitchFamily="34" charset="0"/>
              </a:rPr>
              <a:t>Appendices</a:t>
            </a:r>
          </a:p>
          <a:p>
            <a:endParaRPr lang="en-FR"/>
          </a:p>
        </p:txBody>
      </p:sp>
      <p:pic>
        <p:nvPicPr>
          <p:cNvPr id="6" name="Picture 5" descr="A blue squares with white text&#10;&#10;Description automatically generated">
            <a:extLst>
              <a:ext uri="{FF2B5EF4-FFF2-40B4-BE49-F238E27FC236}">
                <a16:creationId xmlns:a16="http://schemas.microsoft.com/office/drawing/2014/main" id="{79241550-43C5-5A5D-778B-18FB8AC03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000" y="1080000"/>
            <a:ext cx="4800000" cy="3600000"/>
          </a:xfrm>
          <a:prstGeom prst="rect">
            <a:avLst/>
          </a:prstGeom>
        </p:spPr>
      </p:pic>
      <p:pic>
        <p:nvPicPr>
          <p:cNvPr id="8" name="Picture 7" descr="A screenshot of a graph&#10;&#10;Description automatically generated">
            <a:extLst>
              <a:ext uri="{FF2B5EF4-FFF2-40B4-BE49-F238E27FC236}">
                <a16:creationId xmlns:a16="http://schemas.microsoft.com/office/drawing/2014/main" id="{CF0CFF55-D36A-3D38-9DD6-9EE106E1E3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000" y="5092068"/>
            <a:ext cx="4800000" cy="3600000"/>
          </a:xfrm>
          <a:prstGeom prst="rect">
            <a:avLst/>
          </a:prstGeom>
        </p:spPr>
      </p:pic>
      <p:sp>
        <p:nvSpPr>
          <p:cNvPr id="7" name="TextBox 6">
            <a:extLst>
              <a:ext uri="{FF2B5EF4-FFF2-40B4-BE49-F238E27FC236}">
                <a16:creationId xmlns:a16="http://schemas.microsoft.com/office/drawing/2014/main" id="{21E7B619-39E3-6DB2-E23E-CA3673FD8E0B}"/>
              </a:ext>
            </a:extLst>
          </p:cNvPr>
          <p:cNvSpPr txBox="1"/>
          <p:nvPr/>
        </p:nvSpPr>
        <p:spPr>
          <a:xfrm>
            <a:off x="1854131" y="4680000"/>
            <a:ext cx="3149734" cy="246221"/>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Appendix 1</a:t>
            </a:r>
            <a:r>
              <a:rPr lang="es-ES" sz="1000" b="1">
                <a:solidFill>
                  <a:srgbClr val="002245"/>
                </a:solidFill>
                <a:latin typeface="Calibri" panose="020F0502020204030204" pitchFamily="34" charset="0"/>
                <a:cs typeface="Calibri" panose="020F0502020204030204" pitchFamily="34" charset="0"/>
              </a:rPr>
              <a:t>9</a:t>
            </a:r>
            <a:r>
              <a:rPr lang="en-GB" sz="1000" b="1">
                <a:solidFill>
                  <a:srgbClr val="002245"/>
                </a:solidFill>
                <a:latin typeface="Calibri" panose="020F0502020204030204" pitchFamily="34" charset="0"/>
                <a:cs typeface="Calibri" panose="020F0502020204030204" pitchFamily="34" charset="0"/>
              </a:rPr>
              <a:t>.</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Normalised confusion matrix of Layer 2</a:t>
            </a:r>
          </a:p>
        </p:txBody>
      </p:sp>
      <p:sp>
        <p:nvSpPr>
          <p:cNvPr id="9" name="TextBox 8">
            <a:extLst>
              <a:ext uri="{FF2B5EF4-FFF2-40B4-BE49-F238E27FC236}">
                <a16:creationId xmlns:a16="http://schemas.microsoft.com/office/drawing/2014/main" id="{A61BB5F1-7615-CD1D-33CE-17A638B8B576}"/>
              </a:ext>
            </a:extLst>
          </p:cNvPr>
          <p:cNvSpPr txBox="1"/>
          <p:nvPr/>
        </p:nvSpPr>
        <p:spPr>
          <a:xfrm>
            <a:off x="1854131" y="8687057"/>
            <a:ext cx="3403801" cy="246221"/>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Appendix </a:t>
            </a:r>
            <a:r>
              <a:rPr lang="fr-FR" sz="1000" b="1">
                <a:solidFill>
                  <a:srgbClr val="002245"/>
                </a:solidFill>
                <a:latin typeface="Calibri" panose="020F0502020204030204" pitchFamily="34" charset="0"/>
                <a:cs typeface="Calibri" panose="020F0502020204030204" pitchFamily="34" charset="0"/>
              </a:rPr>
              <a:t>20</a:t>
            </a:r>
            <a:r>
              <a:rPr lang="en-GB" sz="1000" b="1">
                <a:solidFill>
                  <a:srgbClr val="002245"/>
                </a:solidFill>
                <a:latin typeface="Calibri" panose="020F0502020204030204" pitchFamily="34" charset="0"/>
                <a:cs typeface="Calibri" panose="020F0502020204030204" pitchFamily="34" charset="0"/>
              </a:rPr>
              <a:t>.</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Normalised confusion matrix of Layer 3</a:t>
            </a:r>
          </a:p>
        </p:txBody>
      </p:sp>
      <p:sp>
        <p:nvSpPr>
          <p:cNvPr id="10" name="Footer Placeholder 2">
            <a:extLst>
              <a:ext uri="{FF2B5EF4-FFF2-40B4-BE49-F238E27FC236}">
                <a16:creationId xmlns:a16="http://schemas.microsoft.com/office/drawing/2014/main" id="{B6F556F2-BE3C-4604-78AF-CB49A5D8CE48}"/>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spTree>
    <p:extLst>
      <p:ext uri="{BB962C8B-B14F-4D97-AF65-F5344CB8AC3E}">
        <p14:creationId xmlns:p14="http://schemas.microsoft.com/office/powerpoint/2010/main" val="394544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82788D-07B7-D0EB-5E59-6A52C8EA6B60}"/>
              </a:ext>
            </a:extLst>
          </p:cNvPr>
          <p:cNvSpPr>
            <a:spLocks noGrp="1"/>
          </p:cNvSpPr>
          <p:nvPr>
            <p:ph type="dt" sz="half" idx="10"/>
          </p:nvPr>
        </p:nvSpPr>
        <p:spPr/>
        <p:txBody>
          <a:bodyPr/>
          <a:lstStyle/>
          <a:p>
            <a:fld id="{CC2750E2-3F9B-AF48-A1D2-9F43F8B3311C}" type="datetime1">
              <a:rPr lang="fr-FR" smtClean="0"/>
              <a:t>03/07/2024</a:t>
            </a:fld>
            <a:endParaRPr lang="fr-FR"/>
          </a:p>
        </p:txBody>
      </p:sp>
      <p:sp>
        <p:nvSpPr>
          <p:cNvPr id="4" name="Slide Number Placeholder 3">
            <a:extLst>
              <a:ext uri="{FF2B5EF4-FFF2-40B4-BE49-F238E27FC236}">
                <a16:creationId xmlns:a16="http://schemas.microsoft.com/office/drawing/2014/main" id="{821FC5D1-685D-B6AF-3B33-526A0E817C9F}"/>
              </a:ext>
            </a:extLst>
          </p:cNvPr>
          <p:cNvSpPr>
            <a:spLocks noGrp="1"/>
          </p:cNvSpPr>
          <p:nvPr>
            <p:ph type="sldNum" sz="quarter" idx="12"/>
          </p:nvPr>
        </p:nvSpPr>
        <p:spPr/>
        <p:txBody>
          <a:bodyPr/>
          <a:lstStyle/>
          <a:p>
            <a:fld id="{27C6CCC6-2BE5-4E42-96A4-D1E8E81A3D8E}" type="slidenum">
              <a:rPr lang="fr-FR" smtClean="0"/>
              <a:t>24</a:t>
            </a:fld>
            <a:endParaRPr lang="fr-FR"/>
          </a:p>
        </p:txBody>
      </p:sp>
      <p:sp>
        <p:nvSpPr>
          <p:cNvPr id="5" name="Text Placeholder 4">
            <a:extLst>
              <a:ext uri="{FF2B5EF4-FFF2-40B4-BE49-F238E27FC236}">
                <a16:creationId xmlns:a16="http://schemas.microsoft.com/office/drawing/2014/main" id="{A89484CD-BB82-DC55-CB50-71BD656A99E4}"/>
              </a:ext>
            </a:extLst>
          </p:cNvPr>
          <p:cNvSpPr>
            <a:spLocks noGrp="1"/>
          </p:cNvSpPr>
          <p:nvPr>
            <p:ph type="body" sz="quarter" idx="13"/>
          </p:nvPr>
        </p:nvSpPr>
        <p:spPr/>
        <p:txBody>
          <a:bodyPr>
            <a:normAutofit/>
          </a:bodyPr>
          <a:lstStyle/>
          <a:p>
            <a:r>
              <a:rPr lang="en-US" sz="1400" b="1"/>
              <a:t>Appendices</a:t>
            </a:r>
          </a:p>
        </p:txBody>
      </p:sp>
      <p:graphicFrame>
        <p:nvGraphicFramePr>
          <p:cNvPr id="7" name="Table 6">
            <a:extLst>
              <a:ext uri="{FF2B5EF4-FFF2-40B4-BE49-F238E27FC236}">
                <a16:creationId xmlns:a16="http://schemas.microsoft.com/office/drawing/2014/main" id="{BE166794-E33B-1B29-00CF-6C0566BF57B1}"/>
              </a:ext>
            </a:extLst>
          </p:cNvPr>
          <p:cNvGraphicFramePr>
            <a:graphicFrameLocks noGrp="1"/>
          </p:cNvGraphicFramePr>
          <p:nvPr>
            <p:extLst>
              <p:ext uri="{D42A27DB-BD31-4B8C-83A1-F6EECF244321}">
                <p14:modId xmlns:p14="http://schemas.microsoft.com/office/powerpoint/2010/main" val="238983072"/>
              </p:ext>
            </p:extLst>
          </p:nvPr>
        </p:nvGraphicFramePr>
        <p:xfrm>
          <a:off x="747712" y="1891005"/>
          <a:ext cx="5362575" cy="2560320"/>
        </p:xfrm>
        <a:graphic>
          <a:graphicData uri="http://schemas.openxmlformats.org/drawingml/2006/table">
            <a:tbl>
              <a:tblPr bandRow="1">
                <a:tableStyleId>{5C22544A-7EE6-4342-B048-85BDC9FD1C3A}</a:tableStyleId>
              </a:tblPr>
              <a:tblGrid>
                <a:gridCol w="1343025">
                  <a:extLst>
                    <a:ext uri="{9D8B030D-6E8A-4147-A177-3AD203B41FA5}">
                      <a16:colId xmlns:a16="http://schemas.microsoft.com/office/drawing/2014/main" val="3387117810"/>
                    </a:ext>
                  </a:extLst>
                </a:gridCol>
                <a:gridCol w="819150">
                  <a:extLst>
                    <a:ext uri="{9D8B030D-6E8A-4147-A177-3AD203B41FA5}">
                      <a16:colId xmlns:a16="http://schemas.microsoft.com/office/drawing/2014/main" val="2354402348"/>
                    </a:ext>
                  </a:extLst>
                </a:gridCol>
                <a:gridCol w="819150">
                  <a:extLst>
                    <a:ext uri="{9D8B030D-6E8A-4147-A177-3AD203B41FA5}">
                      <a16:colId xmlns:a16="http://schemas.microsoft.com/office/drawing/2014/main" val="704140311"/>
                    </a:ext>
                  </a:extLst>
                </a:gridCol>
                <a:gridCol w="819150">
                  <a:extLst>
                    <a:ext uri="{9D8B030D-6E8A-4147-A177-3AD203B41FA5}">
                      <a16:colId xmlns:a16="http://schemas.microsoft.com/office/drawing/2014/main" val="4030265747"/>
                    </a:ext>
                  </a:extLst>
                </a:gridCol>
                <a:gridCol w="1562100">
                  <a:extLst>
                    <a:ext uri="{9D8B030D-6E8A-4147-A177-3AD203B41FA5}">
                      <a16:colId xmlns:a16="http://schemas.microsoft.com/office/drawing/2014/main" val="3603956298"/>
                    </a:ext>
                  </a:extLst>
                </a:gridCol>
              </a:tblGrid>
              <a:tr h="180975">
                <a:tc>
                  <a:txBody>
                    <a:bodyPr/>
                    <a:lstStyle/>
                    <a:p>
                      <a:pPr algn="ctr" rtl="0" fontAlgn="base"/>
                      <a:r>
                        <a:rPr lang="en-GB" sz="1200" b="1" i="0">
                          <a:solidFill>
                            <a:schemeClr val="bg1"/>
                          </a:solidFill>
                          <a:effectLst/>
                          <a:latin typeface="Aptos" panose="020B0004020202020204" pitchFamily="34" charset="0"/>
                        </a:rPr>
                        <a:t>Class</a:t>
                      </a:r>
                      <a:r>
                        <a:rPr lang="en-GB" sz="1200" b="0" i="0">
                          <a:solidFill>
                            <a:schemeClr val="bg1"/>
                          </a:solidFill>
                          <a:effectLst/>
                          <a:latin typeface="Aptos" panose="020B0004020202020204" pitchFamily="34" charset="0"/>
                        </a:rPr>
                        <a:t> </a:t>
                      </a:r>
                      <a:endParaRPr lang="en-GB" b="0" i="0">
                        <a:solidFill>
                          <a:schemeClr val="bg1"/>
                        </a:solidFill>
                        <a:effectLst/>
                      </a:endParaRPr>
                    </a:p>
                  </a:txBody>
                  <a:tcPr marL="66675" marR="66675" anchor="ctr">
                    <a:lnL w="12700" cap="flat" cmpd="sng" algn="ctr">
                      <a:solidFill>
                        <a:schemeClr val="tx1">
                          <a:lumMod val="50000"/>
                          <a:lumOff val="50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00CE"/>
                    </a:solidFill>
                  </a:tcPr>
                </a:tc>
                <a:tc>
                  <a:txBody>
                    <a:bodyPr/>
                    <a:lstStyle/>
                    <a:p>
                      <a:pPr algn="ctr" rtl="0" fontAlgn="base"/>
                      <a:r>
                        <a:rPr lang="en-GB" sz="1200" b="1" i="0">
                          <a:solidFill>
                            <a:schemeClr val="bg1"/>
                          </a:solidFill>
                          <a:effectLst/>
                          <a:latin typeface="Aptos" panose="020B0004020202020204" pitchFamily="34" charset="0"/>
                        </a:rPr>
                        <a:t>Iteration 1</a:t>
                      </a:r>
                      <a:r>
                        <a:rPr lang="en-GB" sz="1200" b="0" i="0">
                          <a:solidFill>
                            <a:schemeClr val="bg1"/>
                          </a:solidFill>
                          <a:effectLst/>
                          <a:latin typeface="Aptos" panose="020B0004020202020204" pitchFamily="34" charset="0"/>
                        </a:rPr>
                        <a:t> </a:t>
                      </a:r>
                      <a:endParaRPr lang="en-GB" b="0" i="0">
                        <a:solidFill>
                          <a:schemeClr val="bg1"/>
                        </a:solidFill>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00CE"/>
                    </a:solidFill>
                  </a:tcPr>
                </a:tc>
                <a:tc>
                  <a:txBody>
                    <a:bodyPr/>
                    <a:lstStyle/>
                    <a:p>
                      <a:pPr algn="ctr" rtl="0" fontAlgn="base"/>
                      <a:r>
                        <a:rPr lang="en-GB" sz="1200" b="1" i="0">
                          <a:solidFill>
                            <a:schemeClr val="bg1"/>
                          </a:solidFill>
                          <a:effectLst/>
                          <a:latin typeface="Aptos" panose="020B0004020202020204" pitchFamily="34" charset="0"/>
                        </a:rPr>
                        <a:t>Iteration 2</a:t>
                      </a:r>
                      <a:r>
                        <a:rPr lang="en-GB" sz="1200" b="0" i="0">
                          <a:solidFill>
                            <a:schemeClr val="bg1"/>
                          </a:solidFill>
                          <a:effectLst/>
                          <a:latin typeface="Aptos" panose="020B0004020202020204" pitchFamily="34" charset="0"/>
                        </a:rPr>
                        <a:t> </a:t>
                      </a:r>
                      <a:endParaRPr lang="en-GB" b="0" i="0">
                        <a:solidFill>
                          <a:schemeClr val="bg1"/>
                        </a:solidFill>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00CE"/>
                    </a:solidFill>
                  </a:tcPr>
                </a:tc>
                <a:tc>
                  <a:txBody>
                    <a:bodyPr/>
                    <a:lstStyle/>
                    <a:p>
                      <a:pPr algn="ctr" rtl="0" fontAlgn="base"/>
                      <a:r>
                        <a:rPr lang="en-GB" sz="1200" b="1" i="0">
                          <a:solidFill>
                            <a:schemeClr val="bg1"/>
                          </a:solidFill>
                          <a:effectLst/>
                          <a:latin typeface="Aptos" panose="020B0004020202020204" pitchFamily="34" charset="0"/>
                        </a:rPr>
                        <a:t>Iteration 3</a:t>
                      </a:r>
                      <a:r>
                        <a:rPr lang="en-GB" sz="1200" b="0" i="0">
                          <a:solidFill>
                            <a:schemeClr val="bg1"/>
                          </a:solidFill>
                          <a:effectLst/>
                          <a:latin typeface="Aptos" panose="020B0004020202020204" pitchFamily="34" charset="0"/>
                        </a:rPr>
                        <a:t> </a:t>
                      </a:r>
                      <a:endParaRPr lang="en-GB" b="0" i="0">
                        <a:solidFill>
                          <a:schemeClr val="bg1"/>
                        </a:solidFill>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00CE"/>
                    </a:solidFill>
                  </a:tcPr>
                </a:tc>
                <a:tc>
                  <a:txBody>
                    <a:bodyPr/>
                    <a:lstStyle/>
                    <a:p>
                      <a:pPr algn="ctr" rtl="0" fontAlgn="base"/>
                      <a:r>
                        <a:rPr lang="en-US" sz="1200" b="1" i="0">
                          <a:solidFill>
                            <a:schemeClr val="bg1"/>
                          </a:solidFill>
                          <a:effectLst/>
                          <a:latin typeface="Aptos" panose="020B0004020202020204" pitchFamily="34" charset="0"/>
                        </a:rPr>
                        <a:t>Change in TP% Between 2nd &amp; 3rd</a:t>
                      </a:r>
                      <a:r>
                        <a:rPr lang="en-US" sz="1200" b="0" i="0">
                          <a:solidFill>
                            <a:schemeClr val="bg1"/>
                          </a:solidFill>
                          <a:effectLst/>
                          <a:latin typeface="Aptos" panose="020B0004020202020204" pitchFamily="34" charset="0"/>
                        </a:rPr>
                        <a:t> </a:t>
                      </a:r>
                      <a:endParaRPr lang="en-US" b="0" i="0">
                        <a:solidFill>
                          <a:schemeClr val="bg1"/>
                        </a:solidFill>
                        <a:effectLst/>
                      </a:endParaRPr>
                    </a:p>
                  </a:txBody>
                  <a:tcPr marL="66675" marR="66675" anchor="ctr">
                    <a:lnL w="9525" cap="flat" cmpd="sng" algn="ctr">
                      <a:solidFill>
                        <a:schemeClr val="bg1">
                          <a:lumMod val="7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00CE"/>
                    </a:solidFill>
                  </a:tcPr>
                </a:tc>
                <a:extLst>
                  <a:ext uri="{0D108BD9-81ED-4DB2-BD59-A6C34878D82A}">
                    <a16:rowId xmlns:a16="http://schemas.microsoft.com/office/drawing/2014/main" val="865094127"/>
                  </a:ext>
                </a:extLst>
              </a:tr>
              <a:tr h="180975">
                <a:tc>
                  <a:txBody>
                    <a:bodyPr/>
                    <a:lstStyle/>
                    <a:p>
                      <a:pPr algn="ctr" rtl="0" fontAlgn="base"/>
                      <a:r>
                        <a:rPr lang="en-GB" sz="1200" b="0" i="0">
                          <a:effectLst/>
                          <a:latin typeface="Aptos" panose="020B0004020202020204" pitchFamily="34" charset="0"/>
                        </a:rPr>
                        <a:t>Bike lane </a:t>
                      </a:r>
                      <a:endParaRPr lang="en-GB" b="0" i="0">
                        <a:effectLst/>
                      </a:endParaRPr>
                    </a:p>
                  </a:txBody>
                  <a:tcPr marL="66675" marR="66675" anchor="ctr">
                    <a:lnL w="12700" cap="flat" cmpd="sng" algn="ctr">
                      <a:solidFill>
                        <a:schemeClr val="tx1">
                          <a:lumMod val="50000"/>
                          <a:lumOff val="50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0.17 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0.57 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0.70 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+0.13 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4001853"/>
                  </a:ext>
                </a:extLst>
              </a:tr>
              <a:tr h="180975">
                <a:tc>
                  <a:txBody>
                    <a:bodyPr/>
                    <a:lstStyle/>
                    <a:p>
                      <a:pPr algn="ctr" rtl="0" fontAlgn="base"/>
                      <a:r>
                        <a:rPr lang="en-GB" sz="1200" b="0" i="0">
                          <a:effectLst/>
                          <a:latin typeface="Aptos" panose="020B0004020202020204" pitchFamily="34" charset="0"/>
                        </a:rPr>
                        <a:t>Central hatch </a:t>
                      </a:r>
                      <a:endParaRPr lang="en-GB" b="0" i="0">
                        <a:effectLst/>
                      </a:endParaRPr>
                    </a:p>
                  </a:txBody>
                  <a:tcPr marL="66675" marR="66675" anchor="ctr">
                    <a:lnL w="12700" cap="flat" cmpd="sng" algn="ctr">
                      <a:solidFill>
                        <a:schemeClr val="tx1">
                          <a:lumMod val="50000"/>
                          <a:lumOff val="50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0.60 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0.36 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0.56 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+0.20 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2153650"/>
                  </a:ext>
                </a:extLst>
              </a:tr>
              <a:tr h="180975">
                <a:tc>
                  <a:txBody>
                    <a:bodyPr/>
                    <a:lstStyle/>
                    <a:p>
                      <a:pPr algn="ctr" rtl="0" fontAlgn="base"/>
                      <a:r>
                        <a:rPr lang="en-GB" sz="1200" b="0" i="0">
                          <a:effectLst/>
                          <a:latin typeface="Aptos" panose="020B0004020202020204" pitchFamily="34" charset="0"/>
                        </a:rPr>
                        <a:t>Crossing </a:t>
                      </a:r>
                      <a:endParaRPr lang="en-GB" b="0" i="0">
                        <a:effectLst/>
                      </a:endParaRPr>
                    </a:p>
                  </a:txBody>
                  <a:tcPr marL="66675" marR="66675" anchor="ctr">
                    <a:lnL w="12700" cap="flat" cmpd="sng" algn="ctr">
                      <a:solidFill>
                        <a:schemeClr val="tx1">
                          <a:lumMod val="50000"/>
                          <a:lumOff val="50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0.70 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0.54 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0.68 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+0.12 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375536"/>
                  </a:ext>
                </a:extLst>
              </a:tr>
              <a:tr h="180975">
                <a:tc>
                  <a:txBody>
                    <a:bodyPr/>
                    <a:lstStyle/>
                    <a:p>
                      <a:pPr algn="ctr" rtl="0" fontAlgn="base"/>
                      <a:r>
                        <a:rPr lang="en-GB" sz="1200" b="0" i="0">
                          <a:effectLst/>
                          <a:latin typeface="Aptos" panose="020B0004020202020204" pitchFamily="34" charset="0"/>
                        </a:rPr>
                        <a:t>Physical medium </a:t>
                      </a:r>
                      <a:endParaRPr lang="en-GB" b="0" i="0">
                        <a:effectLst/>
                      </a:endParaRPr>
                    </a:p>
                  </a:txBody>
                  <a:tcPr marL="66675" marR="66675" anchor="ctr">
                    <a:lnL w="12700" cap="flat" cmpd="sng" algn="ctr">
                      <a:solidFill>
                        <a:schemeClr val="tx1">
                          <a:lumMod val="50000"/>
                          <a:lumOff val="50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0.62 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0.47 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0.62 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+0.15 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664697"/>
                  </a:ext>
                </a:extLst>
              </a:tr>
              <a:tr h="180975">
                <a:tc>
                  <a:txBody>
                    <a:bodyPr/>
                    <a:lstStyle/>
                    <a:p>
                      <a:pPr algn="ctr" rtl="0" fontAlgn="base"/>
                      <a:r>
                        <a:rPr lang="en-GB" sz="1200" b="0" i="0">
                          <a:effectLst/>
                          <a:latin typeface="Aptos" panose="020B0004020202020204" pitchFamily="34" charset="0"/>
                        </a:rPr>
                        <a:t>Pole </a:t>
                      </a:r>
                      <a:endParaRPr lang="en-GB" b="0" i="0">
                        <a:effectLst/>
                      </a:endParaRPr>
                    </a:p>
                  </a:txBody>
                  <a:tcPr marL="66675" marR="66675" anchor="ctr">
                    <a:lnL w="12700" cap="flat" cmpd="sng" algn="ctr">
                      <a:solidFill>
                        <a:schemeClr val="tx1">
                          <a:lumMod val="50000"/>
                          <a:lumOff val="50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0.42 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0.23 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0.39 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+0.16 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5559392"/>
                  </a:ext>
                </a:extLst>
              </a:tr>
              <a:tr h="180975">
                <a:tc>
                  <a:txBody>
                    <a:bodyPr/>
                    <a:lstStyle/>
                    <a:p>
                      <a:pPr algn="ctr" rtl="0" fontAlgn="base"/>
                      <a:r>
                        <a:rPr lang="en-GB" sz="1200" b="0" i="0">
                          <a:effectLst/>
                          <a:latin typeface="Aptos" panose="020B0004020202020204" pitchFamily="34" charset="0"/>
                        </a:rPr>
                        <a:t>Protected sidewalk </a:t>
                      </a:r>
                      <a:endParaRPr lang="en-GB" b="0" i="0">
                        <a:effectLst/>
                      </a:endParaRPr>
                    </a:p>
                  </a:txBody>
                  <a:tcPr marL="66675" marR="66675" anchor="ctr">
                    <a:lnL w="12700" cap="flat" cmpd="sng" algn="ctr">
                      <a:solidFill>
                        <a:schemeClr val="tx1">
                          <a:lumMod val="50000"/>
                          <a:lumOff val="50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0.61 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0.23 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0.42 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+0.19 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5597750"/>
                  </a:ext>
                </a:extLst>
              </a:tr>
              <a:tr h="180975">
                <a:tc>
                  <a:txBody>
                    <a:bodyPr/>
                    <a:lstStyle/>
                    <a:p>
                      <a:pPr algn="ctr" rtl="0" fontAlgn="base"/>
                      <a:r>
                        <a:rPr lang="en-GB" sz="1200" b="0" i="0">
                          <a:effectLst/>
                          <a:latin typeface="Aptos" panose="020B0004020202020204" pitchFamily="34" charset="0"/>
                        </a:rPr>
                        <a:t>Sidewalk </a:t>
                      </a:r>
                      <a:endParaRPr lang="en-GB" b="0" i="0">
                        <a:effectLst/>
                      </a:endParaRPr>
                    </a:p>
                  </a:txBody>
                  <a:tcPr marL="66675" marR="66675" anchor="ctr">
                    <a:lnL w="12700" cap="flat" cmpd="sng" algn="ctr">
                      <a:solidFill>
                        <a:schemeClr val="tx1">
                          <a:lumMod val="50000"/>
                          <a:lumOff val="50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0.50 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0.30 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0.47 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+0.17 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1153794"/>
                  </a:ext>
                </a:extLst>
              </a:tr>
            </a:tbl>
          </a:graphicData>
        </a:graphic>
      </p:graphicFrame>
      <p:sp>
        <p:nvSpPr>
          <p:cNvPr id="6" name="TextBox 7">
            <a:extLst>
              <a:ext uri="{FF2B5EF4-FFF2-40B4-BE49-F238E27FC236}">
                <a16:creationId xmlns:a16="http://schemas.microsoft.com/office/drawing/2014/main" id="{293652A8-CED0-B66A-CEC3-3F8B748B533F}"/>
              </a:ext>
            </a:extLst>
          </p:cNvPr>
          <p:cNvSpPr txBox="1"/>
          <p:nvPr/>
        </p:nvSpPr>
        <p:spPr>
          <a:xfrm>
            <a:off x="747712" y="4617172"/>
            <a:ext cx="5362575" cy="246221"/>
          </a:xfrm>
          <a:prstGeom prst="rect">
            <a:avLst/>
          </a:prstGeom>
          <a:noFill/>
        </p:spPr>
        <p:txBody>
          <a:bodyPr wrap="square" rtlCol="0">
            <a:spAutoFit/>
          </a:bodyPr>
          <a:lstStyle/>
          <a:p>
            <a:pPr algn="ctr"/>
            <a:r>
              <a:rPr lang="en-GB" sz="1000" b="1">
                <a:solidFill>
                  <a:srgbClr val="002245"/>
                </a:solidFill>
                <a:latin typeface="Calibri" panose="020F0502020204030204" pitchFamily="34" charset="0"/>
                <a:cs typeface="Calibri" panose="020F0502020204030204" pitchFamily="34" charset="0"/>
              </a:rPr>
              <a:t>Appendix 21</a:t>
            </a:r>
            <a:r>
              <a:rPr lang="en-GB" sz="1000">
                <a:solidFill>
                  <a:srgbClr val="002245"/>
                </a:solidFill>
                <a:latin typeface="Calibri" panose="020F0502020204030204" pitchFamily="34" charset="0"/>
                <a:cs typeface="Calibri" panose="020F0502020204030204" pitchFamily="34" charset="0"/>
              </a:rPr>
              <a:t>. True positive (TP) proportion of each class for every iteration of model 2</a:t>
            </a:r>
          </a:p>
        </p:txBody>
      </p:sp>
      <p:sp>
        <p:nvSpPr>
          <p:cNvPr id="8" name="Footer Placeholder 2">
            <a:extLst>
              <a:ext uri="{FF2B5EF4-FFF2-40B4-BE49-F238E27FC236}">
                <a16:creationId xmlns:a16="http://schemas.microsoft.com/office/drawing/2014/main" id="{0B386846-E621-DCD7-E0A8-37327D0FD6F9}"/>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spTree>
    <p:extLst>
      <p:ext uri="{BB962C8B-B14F-4D97-AF65-F5344CB8AC3E}">
        <p14:creationId xmlns:p14="http://schemas.microsoft.com/office/powerpoint/2010/main" val="1898147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03C72E-D488-0F96-C630-D6C5AC62BBAC}"/>
              </a:ext>
            </a:extLst>
          </p:cNvPr>
          <p:cNvSpPr>
            <a:spLocks noGrp="1"/>
          </p:cNvSpPr>
          <p:nvPr>
            <p:ph type="dt" sz="half" idx="10"/>
          </p:nvPr>
        </p:nvSpPr>
        <p:spPr/>
        <p:txBody>
          <a:bodyPr/>
          <a:lstStyle/>
          <a:p>
            <a:fld id="{CC2750E2-3F9B-AF48-A1D2-9F43F8B3311C}" type="datetime1">
              <a:rPr lang="fr-FR" smtClean="0"/>
              <a:t>03/07/2024</a:t>
            </a:fld>
            <a:endParaRPr lang="fr-FR"/>
          </a:p>
        </p:txBody>
      </p:sp>
      <p:sp>
        <p:nvSpPr>
          <p:cNvPr id="4" name="Slide Number Placeholder 3">
            <a:extLst>
              <a:ext uri="{FF2B5EF4-FFF2-40B4-BE49-F238E27FC236}">
                <a16:creationId xmlns:a16="http://schemas.microsoft.com/office/drawing/2014/main" id="{788E6C74-0BA9-B58D-40AD-F23A43EBD268}"/>
              </a:ext>
            </a:extLst>
          </p:cNvPr>
          <p:cNvSpPr>
            <a:spLocks noGrp="1"/>
          </p:cNvSpPr>
          <p:nvPr>
            <p:ph type="sldNum" sz="quarter" idx="12"/>
          </p:nvPr>
        </p:nvSpPr>
        <p:spPr/>
        <p:txBody>
          <a:bodyPr/>
          <a:lstStyle/>
          <a:p>
            <a:fld id="{27C6CCC6-2BE5-4E42-96A4-D1E8E81A3D8E}" type="slidenum">
              <a:rPr lang="fr-FR" smtClean="0"/>
              <a:t>25</a:t>
            </a:fld>
            <a:endParaRPr lang="fr-FR"/>
          </a:p>
        </p:txBody>
      </p:sp>
      <p:sp>
        <p:nvSpPr>
          <p:cNvPr id="5" name="Text Placeholder 4">
            <a:extLst>
              <a:ext uri="{FF2B5EF4-FFF2-40B4-BE49-F238E27FC236}">
                <a16:creationId xmlns:a16="http://schemas.microsoft.com/office/drawing/2014/main" id="{9D9D37F5-FBF2-6F36-E101-379FE9885C4B}"/>
              </a:ext>
            </a:extLst>
          </p:cNvPr>
          <p:cNvSpPr>
            <a:spLocks noGrp="1"/>
          </p:cNvSpPr>
          <p:nvPr>
            <p:ph type="body" sz="quarter" idx="13"/>
          </p:nvPr>
        </p:nvSpPr>
        <p:spPr/>
        <p:txBody>
          <a:bodyPr>
            <a:normAutofit/>
          </a:bodyPr>
          <a:lstStyle/>
          <a:p>
            <a:r>
              <a:rPr lang="en-FR" sz="1400" b="1"/>
              <a:t>Appendices</a:t>
            </a:r>
          </a:p>
        </p:txBody>
      </p:sp>
      <p:sp>
        <p:nvSpPr>
          <p:cNvPr id="8" name="TextBox 7">
            <a:extLst>
              <a:ext uri="{FF2B5EF4-FFF2-40B4-BE49-F238E27FC236}">
                <a16:creationId xmlns:a16="http://schemas.microsoft.com/office/drawing/2014/main" id="{5F1D2317-8AD1-A881-5BD5-FF9DCAF2E14E}"/>
              </a:ext>
            </a:extLst>
          </p:cNvPr>
          <p:cNvSpPr txBox="1"/>
          <p:nvPr/>
        </p:nvSpPr>
        <p:spPr>
          <a:xfrm>
            <a:off x="1854131" y="7854016"/>
            <a:ext cx="3149734" cy="246221"/>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Appendix </a:t>
            </a:r>
            <a:r>
              <a:rPr lang="fr-FR" sz="1000" b="1">
                <a:solidFill>
                  <a:srgbClr val="002245"/>
                </a:solidFill>
                <a:latin typeface="Calibri" panose="020F0502020204030204" pitchFamily="34" charset="0"/>
                <a:cs typeface="Calibri" panose="020F0502020204030204" pitchFamily="34" charset="0"/>
              </a:rPr>
              <a:t>22</a:t>
            </a:r>
            <a:r>
              <a:rPr lang="en-GB" sz="1000" b="1">
                <a:solidFill>
                  <a:srgbClr val="002245"/>
                </a:solidFill>
                <a:latin typeface="Calibri" panose="020F0502020204030204" pitchFamily="34" charset="0"/>
                <a:cs typeface="Calibri" panose="020F0502020204030204" pitchFamily="34" charset="0"/>
              </a:rPr>
              <a:t>.</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Detection metrics for model benchmarking</a:t>
            </a:r>
          </a:p>
        </p:txBody>
      </p:sp>
      <p:graphicFrame>
        <p:nvGraphicFramePr>
          <p:cNvPr id="10" name="Table 9">
            <a:extLst>
              <a:ext uri="{FF2B5EF4-FFF2-40B4-BE49-F238E27FC236}">
                <a16:creationId xmlns:a16="http://schemas.microsoft.com/office/drawing/2014/main" id="{25C255DC-0288-43EC-2891-880109C72564}"/>
              </a:ext>
            </a:extLst>
          </p:cNvPr>
          <p:cNvGraphicFramePr>
            <a:graphicFrameLocks noGrp="1"/>
          </p:cNvGraphicFramePr>
          <p:nvPr>
            <p:extLst>
              <p:ext uri="{D42A27DB-BD31-4B8C-83A1-F6EECF244321}">
                <p14:modId xmlns:p14="http://schemas.microsoft.com/office/powerpoint/2010/main" val="1231004417"/>
              </p:ext>
            </p:extLst>
          </p:nvPr>
        </p:nvGraphicFramePr>
        <p:xfrm>
          <a:off x="471486" y="1913312"/>
          <a:ext cx="5915025" cy="5774857"/>
        </p:xfrm>
        <a:graphic>
          <a:graphicData uri="http://schemas.openxmlformats.org/drawingml/2006/table">
            <a:tbl>
              <a:tblPr/>
              <a:tblGrid>
                <a:gridCol w="468447">
                  <a:extLst>
                    <a:ext uri="{9D8B030D-6E8A-4147-A177-3AD203B41FA5}">
                      <a16:colId xmlns:a16="http://schemas.microsoft.com/office/drawing/2014/main" val="57246348"/>
                    </a:ext>
                  </a:extLst>
                </a:gridCol>
                <a:gridCol w="1006813">
                  <a:extLst>
                    <a:ext uri="{9D8B030D-6E8A-4147-A177-3AD203B41FA5}">
                      <a16:colId xmlns:a16="http://schemas.microsoft.com/office/drawing/2014/main" val="2552824145"/>
                    </a:ext>
                  </a:extLst>
                </a:gridCol>
                <a:gridCol w="887953">
                  <a:extLst>
                    <a:ext uri="{9D8B030D-6E8A-4147-A177-3AD203B41FA5}">
                      <a16:colId xmlns:a16="http://schemas.microsoft.com/office/drawing/2014/main" val="1816464443"/>
                    </a:ext>
                  </a:extLst>
                </a:gridCol>
                <a:gridCol w="887953">
                  <a:extLst>
                    <a:ext uri="{9D8B030D-6E8A-4147-A177-3AD203B41FA5}">
                      <a16:colId xmlns:a16="http://schemas.microsoft.com/office/drawing/2014/main" val="3892783036"/>
                    </a:ext>
                  </a:extLst>
                </a:gridCol>
                <a:gridCol w="887953">
                  <a:extLst>
                    <a:ext uri="{9D8B030D-6E8A-4147-A177-3AD203B41FA5}">
                      <a16:colId xmlns:a16="http://schemas.microsoft.com/office/drawing/2014/main" val="2622860831"/>
                    </a:ext>
                  </a:extLst>
                </a:gridCol>
                <a:gridCol w="887953">
                  <a:extLst>
                    <a:ext uri="{9D8B030D-6E8A-4147-A177-3AD203B41FA5}">
                      <a16:colId xmlns:a16="http://schemas.microsoft.com/office/drawing/2014/main" val="2870332183"/>
                    </a:ext>
                  </a:extLst>
                </a:gridCol>
                <a:gridCol w="887953">
                  <a:extLst>
                    <a:ext uri="{9D8B030D-6E8A-4147-A177-3AD203B41FA5}">
                      <a16:colId xmlns:a16="http://schemas.microsoft.com/office/drawing/2014/main" val="4281226318"/>
                    </a:ext>
                  </a:extLst>
                </a:gridCol>
              </a:tblGrid>
              <a:tr h="280333">
                <a:tc>
                  <a:txBody>
                    <a:bodyPr/>
                    <a:lstStyle/>
                    <a:p>
                      <a:pPr algn="l" fontAlgn="t"/>
                      <a:endParaRPr lang="en-FR" sz="700" b="0" i="0" u="none" strike="noStrike">
                        <a:solidFill>
                          <a:srgbClr val="000000"/>
                        </a:solidFill>
                        <a:effectLst/>
                        <a:latin typeface="Helvetica Neue" panose="02000503000000020004" pitchFamily="2" charset="0"/>
                      </a:endParaRPr>
                    </a:p>
                  </a:txBody>
                  <a:tcPr marL="7008" marR="7008" marT="7008" marB="0">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ctr"/>
                      <a:r>
                        <a:rPr lang="en-FR" sz="700" b="1" i="0" u="none" strike="noStrike">
                          <a:solidFill>
                            <a:srgbClr val="000000"/>
                          </a:solidFill>
                          <a:effectLst/>
                          <a:highlight>
                            <a:srgbClr val="FFFFFF"/>
                          </a:highlight>
                          <a:latin typeface="Helvetica Neue" panose="02000503000000020004" pitchFamily="2" charset="0"/>
                        </a:rPr>
                        <a:t> </a:t>
                      </a:r>
                    </a:p>
                  </a:txBody>
                  <a:tcPr marL="7008" marR="7008" marT="7008"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700" b="1" i="0" u="none" strike="noStrike">
                          <a:solidFill>
                            <a:schemeClr val="bg1"/>
                          </a:solidFill>
                          <a:effectLst/>
                          <a:latin typeface="Helvetica Neue" panose="02000503000000020004" pitchFamily="2" charset="0"/>
                        </a:rPr>
                        <a:t>Sensitivity</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CE"/>
                    </a:solidFill>
                  </a:tcPr>
                </a:tc>
                <a:tc>
                  <a:txBody>
                    <a:bodyPr/>
                    <a:lstStyle/>
                    <a:p>
                      <a:pPr algn="ctr" fontAlgn="ctr"/>
                      <a:r>
                        <a:rPr lang="en-GB" sz="700" b="1" i="0" u="none" strike="noStrike">
                          <a:solidFill>
                            <a:schemeClr val="bg1"/>
                          </a:solidFill>
                          <a:effectLst/>
                          <a:latin typeface="Helvetica Neue" panose="02000503000000020004" pitchFamily="2" charset="0"/>
                        </a:rPr>
                        <a:t>Specificity</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CE"/>
                    </a:solidFill>
                  </a:tcPr>
                </a:tc>
                <a:tc>
                  <a:txBody>
                    <a:bodyPr/>
                    <a:lstStyle/>
                    <a:p>
                      <a:pPr algn="ctr" fontAlgn="ctr"/>
                      <a:r>
                        <a:rPr lang="en-GB" sz="700" b="1" i="0" u="none" strike="noStrike">
                          <a:solidFill>
                            <a:schemeClr val="bg1"/>
                          </a:solidFill>
                          <a:effectLst/>
                          <a:latin typeface="Helvetica Neue" panose="02000503000000020004" pitchFamily="2" charset="0"/>
                        </a:rPr>
                        <a:t>NPV</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CE"/>
                    </a:solidFill>
                  </a:tcPr>
                </a:tc>
                <a:tc>
                  <a:txBody>
                    <a:bodyPr/>
                    <a:lstStyle/>
                    <a:p>
                      <a:pPr algn="ctr" fontAlgn="ctr"/>
                      <a:r>
                        <a:rPr lang="en-GB" sz="700" b="1" i="0" u="none" strike="noStrike">
                          <a:solidFill>
                            <a:schemeClr val="bg1"/>
                          </a:solidFill>
                          <a:effectLst/>
                          <a:latin typeface="Helvetica Neue" panose="02000503000000020004" pitchFamily="2" charset="0"/>
                        </a:rPr>
                        <a:t>Precision</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CE"/>
                    </a:solidFill>
                  </a:tcPr>
                </a:tc>
                <a:tc>
                  <a:txBody>
                    <a:bodyPr/>
                    <a:lstStyle/>
                    <a:p>
                      <a:pPr algn="ctr" fontAlgn="ctr"/>
                      <a:r>
                        <a:rPr lang="en-GB" sz="700" b="1" i="0" u="none" strike="noStrike">
                          <a:solidFill>
                            <a:schemeClr val="bg1"/>
                          </a:solidFill>
                          <a:effectLst/>
                          <a:latin typeface="Helvetica Neue" panose="02000503000000020004" pitchFamily="2" charset="0"/>
                        </a:rPr>
                        <a:t>Occurrences</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CE"/>
                    </a:solidFill>
                  </a:tcPr>
                </a:tc>
                <a:extLst>
                  <a:ext uri="{0D108BD9-81ED-4DB2-BD59-A6C34878D82A}">
                    <a16:rowId xmlns:a16="http://schemas.microsoft.com/office/drawing/2014/main" val="1580432712"/>
                  </a:ext>
                </a:extLst>
              </a:tr>
              <a:tr h="196233">
                <a:tc rowSpan="4">
                  <a:txBody>
                    <a:bodyPr/>
                    <a:lstStyle/>
                    <a:p>
                      <a:pPr algn="ctr" fontAlgn="ctr"/>
                      <a:r>
                        <a:rPr lang="en-GB" sz="700" b="1" i="0" u="none" strike="noStrike">
                          <a:solidFill>
                            <a:srgbClr val="000000"/>
                          </a:solidFill>
                          <a:effectLst/>
                          <a:latin typeface="Helvetica Neue" panose="02000503000000020004" pitchFamily="2" charset="0"/>
                        </a:rPr>
                        <a:t>Layer 1 Model 1</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car</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0.6911</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0.9182</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0.9055</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0.7237</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1444</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314852074"/>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traffic light</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0.5333</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0.9603</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0.9123</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0.7267</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1007</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475316366"/>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traffic sign</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0.6389</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0.9616</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0.9656</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0.6123</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529</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1017203543"/>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tree</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0.4125</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0.8705</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0.7799</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0.5712</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1799</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3983931107"/>
                  </a:ext>
                </a:extLst>
              </a:tr>
              <a:tr h="196233">
                <a:tc rowSpan="9">
                  <a:txBody>
                    <a:bodyPr/>
                    <a:lstStyle/>
                    <a:p>
                      <a:pPr algn="ctr" fontAlgn="ctr"/>
                      <a:r>
                        <a:rPr lang="en-GB" sz="700" b="1" i="0" u="none" strike="noStrike">
                          <a:solidFill>
                            <a:srgbClr val="000000"/>
                          </a:solidFill>
                          <a:effectLst/>
                          <a:latin typeface="Helvetica Neue" panose="02000503000000020004" pitchFamily="2" charset="0"/>
                        </a:rPr>
                        <a:t>Layer 1 Model 2</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bikelane</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0.7027</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0.9869</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0.9889</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0.6667</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74</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1466725802"/>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central_hatch</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0.5600</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0.9961</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0.9946</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0.6364</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25</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721382432"/>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crossing</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0.6803</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0.9684</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0.9796</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0.5764</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122</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2934826036"/>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phy_med</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0.6168</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0.9434</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0.9549</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0.5593</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214</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2293985211"/>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pole</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0.3879</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0.8941</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0.7877</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0.5906</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580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300997910"/>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pro_bikelane</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0.0000</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0.9985</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0.9990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0.0000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2</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2409341110"/>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pro_sidewalk</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0.4194</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0.9862</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0.9911</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0.3171</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31</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2205905070"/>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safety_bar</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0.5972</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0.9646</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0.9532</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0.6649</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216</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2746491289"/>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sidewalk</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0.4718</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0.9400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0.8952</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0.6208</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354</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2038433568"/>
                  </a:ext>
                </a:extLst>
              </a:tr>
              <a:tr h="196233">
                <a:tc rowSpan="2">
                  <a:txBody>
                    <a:bodyPr/>
                    <a:lstStyle/>
                    <a:p>
                      <a:pPr algn="ctr" fontAlgn="ctr"/>
                      <a:r>
                        <a:rPr lang="en-GB" sz="700" b="1" i="0" u="none" strike="noStrike">
                          <a:solidFill>
                            <a:srgbClr val="000000"/>
                          </a:solidFill>
                          <a:effectLst/>
                          <a:latin typeface="Helvetica Neue" panose="02000503000000020004" pitchFamily="2" charset="0"/>
                        </a:rPr>
                        <a:t>Layer 2 Model 3</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grade-junction</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0.5273</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0.8746</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0.8323</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0.6105</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110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3951275475"/>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roundabout</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0.7668</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0.6745</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0.7606</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0.6820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193</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667096308"/>
                  </a:ext>
                </a:extLst>
              </a:tr>
              <a:tr h="196233">
                <a:tc rowSpan="13">
                  <a:txBody>
                    <a:bodyPr/>
                    <a:lstStyle/>
                    <a:p>
                      <a:pPr algn="ctr" fontAlgn="ctr"/>
                      <a:r>
                        <a:rPr lang="en-GB" sz="700" b="1" i="0" u="none" strike="noStrike">
                          <a:solidFill>
                            <a:srgbClr val="000000"/>
                          </a:solidFill>
                          <a:effectLst/>
                          <a:latin typeface="Helvetica Neue" panose="02000503000000020004" pitchFamily="2" charset="0"/>
                        </a:rPr>
                        <a:t>Layer 3 Model 4</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arrow_left</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0.8333</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0.9986</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0.9986</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0.8333</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18</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2817267608"/>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arrow_right</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0.9455</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0.9968</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0.9986</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0.8814</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55</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338762494"/>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arrow_st</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0.9605</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0.9914</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0.9954</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0.9280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228</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3748413411"/>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arrow_st_left</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0.9565</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0.9972</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0.9991</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0.8800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46</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762774635"/>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arrow_st_right</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0.9231</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1.0000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0.9995</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1.0000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13</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194331582"/>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bike</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1.0000</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1.0000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1.0000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1.0000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11</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3887386534"/>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buslane</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1.0000</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0.9982</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1.0000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0.8889</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32</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2008215362"/>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crossing</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0.9167</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0.9981</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0.9947</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0.9680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132</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1811655614"/>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diamond</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0.9817</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0.9990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0.9990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0.9817</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109</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3265194270"/>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line1</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0.8177</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0.8257</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0.7885</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0.8506</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1212</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927313538"/>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line2</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0.7119</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0.9837</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0.9920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0.5455</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59</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2951527794"/>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slow</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1.0000</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1.0000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1.0000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1.0000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21</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1694608022"/>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yellowmark</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0.9655</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0.9991</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0.9995</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0.9333</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29</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15438896"/>
                  </a:ext>
                </a:extLst>
              </a:tr>
            </a:tbl>
          </a:graphicData>
        </a:graphic>
      </p:graphicFrame>
      <p:sp>
        <p:nvSpPr>
          <p:cNvPr id="6" name="Footer Placeholder 2">
            <a:extLst>
              <a:ext uri="{FF2B5EF4-FFF2-40B4-BE49-F238E27FC236}">
                <a16:creationId xmlns:a16="http://schemas.microsoft.com/office/drawing/2014/main" id="{B18531B9-8D81-A593-4C5B-F4DBA9F947D8}"/>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spTree>
    <p:extLst>
      <p:ext uri="{BB962C8B-B14F-4D97-AF65-F5344CB8AC3E}">
        <p14:creationId xmlns:p14="http://schemas.microsoft.com/office/powerpoint/2010/main" val="2645472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30352DD-D0B9-CFEC-D9FE-0190A0149172}"/>
              </a:ext>
            </a:extLst>
          </p:cNvPr>
          <p:cNvSpPr>
            <a:spLocks noGrp="1"/>
          </p:cNvSpPr>
          <p:nvPr>
            <p:ph type="dt" sz="half" idx="10"/>
          </p:nvPr>
        </p:nvSpPr>
        <p:spPr>
          <a:xfrm>
            <a:off x="471487" y="9182869"/>
            <a:ext cx="1543050" cy="527487"/>
          </a:xfrm>
        </p:spPr>
        <p:txBody>
          <a:bodyPr/>
          <a:lstStyle/>
          <a:p>
            <a:fld id="{1E4CB3E2-FF8C-0449-91F0-866C3E8BA387}" type="datetime1">
              <a:rPr lang="fr-FR" smtClean="0"/>
              <a:t>03/07/2024</a:t>
            </a:fld>
            <a:endParaRPr lang="fr-FR"/>
          </a:p>
        </p:txBody>
      </p:sp>
      <p:sp>
        <p:nvSpPr>
          <p:cNvPr id="18" name="Rectangle 17">
            <a:extLst>
              <a:ext uri="{FF2B5EF4-FFF2-40B4-BE49-F238E27FC236}">
                <a16:creationId xmlns:a16="http://schemas.microsoft.com/office/drawing/2014/main" id="{8B6D27D1-F49F-2CBB-457D-C8E0362608FC}"/>
              </a:ext>
            </a:extLst>
          </p:cNvPr>
          <p:cNvSpPr/>
          <p:nvPr/>
        </p:nvSpPr>
        <p:spPr>
          <a:xfrm>
            <a:off x="410400" y="471486"/>
            <a:ext cx="3024000" cy="5190752"/>
          </a:xfrm>
          <a:prstGeom prst="rect">
            <a:avLst/>
          </a:prstGeom>
          <a:solidFill>
            <a:srgbClr val="0000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5" name="Slide Number Placeholder 4">
            <a:extLst>
              <a:ext uri="{FF2B5EF4-FFF2-40B4-BE49-F238E27FC236}">
                <a16:creationId xmlns:a16="http://schemas.microsoft.com/office/drawing/2014/main" id="{CEE78BDE-77A5-AECE-2FCB-12A186B2C87D}"/>
              </a:ext>
            </a:extLst>
          </p:cNvPr>
          <p:cNvSpPr>
            <a:spLocks noGrp="1"/>
          </p:cNvSpPr>
          <p:nvPr>
            <p:ph type="sldNum" sz="quarter" idx="12"/>
          </p:nvPr>
        </p:nvSpPr>
        <p:spPr>
          <a:xfrm>
            <a:off x="4843463" y="9182869"/>
            <a:ext cx="1543050" cy="527487"/>
          </a:xfrm>
        </p:spPr>
        <p:txBody>
          <a:bodyPr/>
          <a:lstStyle/>
          <a:p>
            <a:fld id="{27C6CCC6-2BE5-4E42-96A4-D1E8E81A3D8E}" type="slidenum">
              <a:rPr lang="fr-FR" smtClean="0"/>
              <a:pPr/>
              <a:t>2</a:t>
            </a:fld>
            <a:endParaRPr lang="fr-FR"/>
          </a:p>
        </p:txBody>
      </p:sp>
      <p:sp>
        <p:nvSpPr>
          <p:cNvPr id="4" name="Text Placeholder 3">
            <a:extLst>
              <a:ext uri="{FF2B5EF4-FFF2-40B4-BE49-F238E27FC236}">
                <a16:creationId xmlns:a16="http://schemas.microsoft.com/office/drawing/2014/main" id="{16388B13-4B60-FE5E-AE4C-59FB68BC0C1B}"/>
              </a:ext>
            </a:extLst>
          </p:cNvPr>
          <p:cNvSpPr>
            <a:spLocks noGrp="1"/>
          </p:cNvSpPr>
          <p:nvPr>
            <p:ph type="body" sz="quarter" idx="13"/>
          </p:nvPr>
        </p:nvSpPr>
        <p:spPr>
          <a:xfrm>
            <a:off x="471487" y="471487"/>
            <a:ext cx="5915025" cy="7916511"/>
          </a:xfrm>
        </p:spPr>
        <p:txBody>
          <a:bodyPr wrap="square" tIns="90000" bIns="90000">
            <a:noAutofit/>
          </a:bodyPr>
          <a:lstStyle/>
          <a:p>
            <a:pPr>
              <a:spcAft>
                <a:spcPts val="800"/>
              </a:spcAft>
            </a:pPr>
            <a:r>
              <a:rPr lang="en-GB" sz="1400" b="1">
                <a:solidFill>
                  <a:schemeClr val="bg1"/>
                </a:solidFill>
              </a:rPr>
              <a:t>Abstract</a:t>
            </a:r>
            <a:endParaRPr lang="en-GB" sz="1400">
              <a:solidFill>
                <a:schemeClr val="bg1"/>
              </a:solidFill>
            </a:endParaRPr>
          </a:p>
          <a:p>
            <a:pPr>
              <a:spcAft>
                <a:spcPts val="800"/>
              </a:spcAft>
            </a:pPr>
            <a:r>
              <a:rPr lang="en-GB" sz="1100">
                <a:solidFill>
                  <a:schemeClr val="bg1"/>
                </a:solidFill>
              </a:rPr>
              <a:t>The World Bank encourages awareness of traffic and road safety incidents in its future projects. The Road Safety Screening and Appraisal Tool (RSSAT) helps to integrate these concerns into project investment studies, by proposing a quantitative approach to road safety assessment. With a comprehensive list of road attributes, the World Bank analysts can identify investment opportunities in safety enhancement.</a:t>
            </a:r>
          </a:p>
          <a:p>
            <a:pPr>
              <a:spcAft>
                <a:spcPts val="800"/>
              </a:spcAft>
            </a:pPr>
            <a:r>
              <a:rPr lang="en-GB" sz="1100">
                <a:solidFill>
                  <a:schemeClr val="bg1"/>
                </a:solidFill>
              </a:rPr>
              <a:t>Deep Learning would allow the efficient processing of large quantities of such data. </a:t>
            </a:r>
            <a:r>
              <a:rPr lang="en-GB" sz="1100" b="0" i="0" u="none" strike="noStrike">
                <a:solidFill>
                  <a:schemeClr val="bg1"/>
                </a:solidFill>
                <a:effectLst/>
              </a:rPr>
              <a:t>The  objective is to develop AI-based algorithms, leveraging purposefully trained Convolutional Neural Networks (CNN) for fast road attribute extraction from publicly available big data sources. This approach is particularly relevant in LMICs (Low and Middle-Income Countries) as it eliminates the need for costly data purchases or road video recordings.</a:t>
            </a:r>
          </a:p>
          <a:p>
            <a:pPr>
              <a:spcAft>
                <a:spcPts val="1900"/>
              </a:spcAft>
            </a:pPr>
            <a:r>
              <a:rPr lang="en-GB" sz="1100" b="0" i="0" u="none" strike="noStrike">
                <a:solidFill>
                  <a:schemeClr val="bg1"/>
                </a:solidFill>
                <a:effectLst/>
              </a:rPr>
              <a:t>Automating road feature detection would help the World Bank evaluate more projects, thereby increasing opportunities for expansion in LMICs.</a:t>
            </a:r>
          </a:p>
          <a:p>
            <a:pPr>
              <a:spcAft>
                <a:spcPts val="700"/>
              </a:spcAft>
            </a:pPr>
            <a:r>
              <a:rPr lang="en-GB" sz="1400" b="1"/>
              <a:t>1. Introduction</a:t>
            </a:r>
            <a:endParaRPr lang="en-GB" sz="1400"/>
          </a:p>
          <a:p>
            <a:pPr>
              <a:spcAft>
                <a:spcPts val="1000"/>
              </a:spcAft>
            </a:pPr>
            <a:r>
              <a:rPr lang="en-GB" sz="1100"/>
              <a:t>The World Bank's revised Environmental and Social Framework (ESF) now incorporates measures to address traffic and road safety issues. These standards require that all projects financed by the World Bank proactively avoid or mitigate potential road safety risks and their impacts. To facilitate the implementation of these measures, the World Bank has introduced the Road Safety Screening and Appraisal Tool (RSSAT). This guide provides detailed guidance to assess current road safety conditions divided in requirement categories. This study will focus on identifying relevant road variables such as: segment characteristics (physical median, pedestrian facilities, …), dominant roadside objects (safety barrier, posts, trees, …), intersection features, and pedestrian crossings. </a:t>
            </a:r>
          </a:p>
          <a:p>
            <a:pPr>
              <a:spcAft>
                <a:spcPts val="900"/>
              </a:spcAft>
            </a:pPr>
            <a:r>
              <a:rPr lang="en-GB" sz="1100"/>
              <a:t>In Low- and Middle-Income Countries (LMICs), road traffic accidents are a leading cause of death and serious injury. These countries often lack comprehensive road safety data and infrastructure, making the assessment and improvement of road safety a daunting task. Given the new standards from the World Bank, LMICs urgently need effective methods to identify and manage road safety risks. </a:t>
            </a:r>
          </a:p>
          <a:p>
            <a:pPr>
              <a:spcAft>
                <a:spcPts val="1000"/>
              </a:spcAft>
            </a:pPr>
            <a:r>
              <a:rPr lang="en-GB" sz="1100"/>
              <a:t>Traditional road safety assessment methods are not only time-consuming and costly but are also difficult to implement in the absence of adequate data. Particularly in LMICs, collecting comprehensive road attribute data requires significant time and resources, hindering the evaluation of the safety impact of road projects. To meet the new standards set by the World Bank, these countries need to find more efficient and economical ways to conduct road safety assessments. </a:t>
            </a:r>
          </a:p>
          <a:p>
            <a:pPr>
              <a:spcAft>
                <a:spcPts val="800"/>
              </a:spcAft>
            </a:pPr>
            <a:r>
              <a:rPr lang="en-GB" sz="1100"/>
              <a:t>The objective is to develop AI-based algorithms using purposefully trained CNNs to quickly extract road attributes from publicly available big data sources. The methodology used for the project consists of performing a data collection from specifically selected regions and countries via open-source datasets, such as: Open Image Dataset v7, Google Street View, </a:t>
            </a:r>
            <a:r>
              <a:rPr lang="en-GB" sz="1100" err="1"/>
              <a:t>CeyMo</a:t>
            </a:r>
            <a:r>
              <a:rPr lang="en-GB" sz="1100" b="1" baseline="30000"/>
              <a:t>[1]</a:t>
            </a:r>
            <a:r>
              <a:rPr lang="en-GB" sz="1100"/>
              <a:t> and </a:t>
            </a:r>
            <a:r>
              <a:rPr lang="en-GB" sz="1100" err="1"/>
              <a:t>Mapillary</a:t>
            </a:r>
            <a:r>
              <a:rPr lang="en-GB" sz="1100"/>
              <a:t>. The second phase consists of filtering and annotating the gathered pictures with the attributes that the RSSAT needs. The use of one extensive model is limited by the versatility of objects’ shape to detect. </a:t>
            </a:r>
          </a:p>
        </p:txBody>
      </p:sp>
      <p:sp>
        <p:nvSpPr>
          <p:cNvPr id="7" name="Text Placeholder 6">
            <a:extLst>
              <a:ext uri="{FF2B5EF4-FFF2-40B4-BE49-F238E27FC236}">
                <a16:creationId xmlns:a16="http://schemas.microsoft.com/office/drawing/2014/main" id="{57132E3D-490C-1143-7502-98512164BA73}"/>
              </a:ext>
            </a:extLst>
          </p:cNvPr>
          <p:cNvSpPr>
            <a:spLocks noGrp="1"/>
          </p:cNvSpPr>
          <p:nvPr>
            <p:ph type="body" sz="quarter" idx="14"/>
          </p:nvPr>
        </p:nvSpPr>
        <p:spPr>
          <a:xfrm>
            <a:off x="471487" y="8428572"/>
            <a:ext cx="5915025" cy="835200"/>
          </a:xfrm>
        </p:spPr>
        <p:txBody>
          <a:bodyPr tIns="90000" bIns="90000"/>
          <a:lstStyle/>
          <a:p>
            <a:pPr algn="just">
              <a:spcBef>
                <a:spcPts val="0"/>
              </a:spcBef>
              <a:spcAft>
                <a:spcPts val="600"/>
              </a:spcAft>
            </a:pPr>
            <a:r>
              <a:rPr lang="en-FR" sz="1050" b="1"/>
              <a:t>References</a:t>
            </a:r>
          </a:p>
          <a:p>
            <a:pPr>
              <a:spcBef>
                <a:spcPts val="0"/>
              </a:spcBef>
            </a:pPr>
            <a:r>
              <a:rPr lang="en-GB" sz="1050"/>
              <a:t>[1] Liu, X., Deng, Z., Lu, H., and Cao, L., 2017. Benchmark for road marking detection: Dataset specification and performance baseline. In: 2017 IEEE 20th International Conference on Intelligent Transportation Systems (ITSC), pp. 1–6. IEEE.</a:t>
            </a:r>
          </a:p>
        </p:txBody>
      </p:sp>
      <p:cxnSp>
        <p:nvCxnSpPr>
          <p:cNvPr id="19" name="Straight Connector 18">
            <a:extLst>
              <a:ext uri="{FF2B5EF4-FFF2-40B4-BE49-F238E27FC236}">
                <a16:creationId xmlns:a16="http://schemas.microsoft.com/office/drawing/2014/main" id="{2C0CA876-006F-D7A6-EA89-6D27671D1519}"/>
              </a:ext>
            </a:extLst>
          </p:cNvPr>
          <p:cNvCxnSpPr>
            <a:cxnSpLocks/>
          </p:cNvCxnSpPr>
          <p:nvPr/>
        </p:nvCxnSpPr>
        <p:spPr>
          <a:xfrm flipV="1">
            <a:off x="471487" y="8428570"/>
            <a:ext cx="4320000" cy="2"/>
          </a:xfrm>
          <a:prstGeom prst="line">
            <a:avLst/>
          </a:prstGeom>
          <a:ln w="28575">
            <a:solidFill>
              <a:srgbClr val="0000CE"/>
            </a:solidFill>
          </a:ln>
        </p:spPr>
        <p:style>
          <a:lnRef idx="2">
            <a:schemeClr val="accent1"/>
          </a:lnRef>
          <a:fillRef idx="0">
            <a:schemeClr val="accent1"/>
          </a:fillRef>
          <a:effectRef idx="1">
            <a:schemeClr val="accent1"/>
          </a:effectRef>
          <a:fontRef idx="minor">
            <a:schemeClr val="tx1"/>
          </a:fontRef>
        </p:style>
      </p:cxnSp>
      <p:sp>
        <p:nvSpPr>
          <p:cNvPr id="6" name="Footer Placeholder 2">
            <a:extLst>
              <a:ext uri="{FF2B5EF4-FFF2-40B4-BE49-F238E27FC236}">
                <a16:creationId xmlns:a16="http://schemas.microsoft.com/office/drawing/2014/main" id="{20B4E21E-C2C3-5F45-764B-197073012614}"/>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spTree>
    <p:extLst>
      <p:ext uri="{BB962C8B-B14F-4D97-AF65-F5344CB8AC3E}">
        <p14:creationId xmlns:p14="http://schemas.microsoft.com/office/powerpoint/2010/main" val="3784089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10A2C5-F79C-695F-F5A2-877DA34A6254}"/>
              </a:ext>
            </a:extLst>
          </p:cNvPr>
          <p:cNvSpPr>
            <a:spLocks noGrp="1"/>
          </p:cNvSpPr>
          <p:nvPr>
            <p:ph type="dt" sz="half" idx="10"/>
          </p:nvPr>
        </p:nvSpPr>
        <p:spPr/>
        <p:txBody>
          <a:bodyPr/>
          <a:lstStyle/>
          <a:p>
            <a:fld id="{8FFB0E66-4B48-1040-A515-282C9A7654CD}" type="datetime1">
              <a:rPr lang="fr-FR" smtClean="0"/>
              <a:t>03/07/2024</a:t>
            </a:fld>
            <a:endParaRPr lang="fr-FR"/>
          </a:p>
        </p:txBody>
      </p:sp>
      <p:sp>
        <p:nvSpPr>
          <p:cNvPr id="4" name="Slide Number Placeholder 3">
            <a:extLst>
              <a:ext uri="{FF2B5EF4-FFF2-40B4-BE49-F238E27FC236}">
                <a16:creationId xmlns:a16="http://schemas.microsoft.com/office/drawing/2014/main" id="{646EEFD7-691A-D7E9-E7FB-3E914245C403}"/>
              </a:ext>
            </a:extLst>
          </p:cNvPr>
          <p:cNvSpPr>
            <a:spLocks noGrp="1"/>
          </p:cNvSpPr>
          <p:nvPr>
            <p:ph type="sldNum" sz="quarter" idx="12"/>
          </p:nvPr>
        </p:nvSpPr>
        <p:spPr/>
        <p:txBody>
          <a:bodyPr/>
          <a:lstStyle/>
          <a:p>
            <a:fld id="{27C6CCC6-2BE5-4E42-96A4-D1E8E81A3D8E}" type="slidenum">
              <a:rPr lang="fr-FR" smtClean="0"/>
              <a:t>3</a:t>
            </a:fld>
            <a:endParaRPr lang="fr-FR"/>
          </a:p>
        </p:txBody>
      </p:sp>
      <p:sp>
        <p:nvSpPr>
          <p:cNvPr id="5" name="Text Placeholder 4">
            <a:extLst>
              <a:ext uri="{FF2B5EF4-FFF2-40B4-BE49-F238E27FC236}">
                <a16:creationId xmlns:a16="http://schemas.microsoft.com/office/drawing/2014/main" id="{7686FE7E-9507-8770-9CA6-4201C4ECAD07}"/>
              </a:ext>
            </a:extLst>
          </p:cNvPr>
          <p:cNvSpPr>
            <a:spLocks noGrp="1"/>
          </p:cNvSpPr>
          <p:nvPr>
            <p:ph type="body" sz="quarter" idx="13"/>
          </p:nvPr>
        </p:nvSpPr>
        <p:spPr>
          <a:xfrm>
            <a:off x="471488" y="471600"/>
            <a:ext cx="5915026" cy="5452122"/>
          </a:xfrm>
        </p:spPr>
        <p:txBody>
          <a:bodyPr>
            <a:noAutofit/>
          </a:bodyPr>
          <a:lstStyle/>
          <a:p>
            <a:pPr>
              <a:spcAft>
                <a:spcPts val="800"/>
              </a:spcAft>
            </a:pPr>
            <a:r>
              <a:rPr lang="en-GB" sz="1100"/>
              <a:t>This is where the approach defers from previous strategies: a modular multi-layer model (MLM) method was proposed which divided the object identification task and assigned a batch of attributes to purposefully trained models. This MLM is composed of four layers, one for each RSSAT requirement, and its modular structure lays the groundwork for potential future improvements. </a:t>
            </a:r>
          </a:p>
          <a:p>
            <a:pPr>
              <a:spcAft>
                <a:spcPts val="900"/>
              </a:spcAft>
            </a:pPr>
            <a:r>
              <a:rPr lang="en-GB" sz="1400" b="1"/>
              <a:t>2. Database Creation</a:t>
            </a:r>
          </a:p>
          <a:p>
            <a:pPr>
              <a:spcAft>
                <a:spcPts val="800"/>
              </a:spcAft>
            </a:pPr>
            <a:r>
              <a:rPr lang="en-GB" sz="1100"/>
              <a:t>The tailored requirements set by the World Bank has forced the development of new methods for comprehensive road feature detection. The absence of valid and representative data often prohibits a full understanding of road safety risks. Therefore, there is a need for specific road attribute dedicated datasets to feed the algorithm.</a:t>
            </a:r>
          </a:p>
          <a:p>
            <a:pPr marL="0" marR="0" lvl="0" indent="7938" algn="just" defTabSz="685800" rtl="0" eaLnBrk="1" fontAlgn="auto" latinLnBrk="0" hangingPunct="1">
              <a:spcBef>
                <a:spcPts val="0"/>
              </a:spcBef>
              <a:spcAft>
                <a:spcPts val="900"/>
              </a:spcAft>
              <a:buClrTx/>
              <a:buSzTx/>
              <a:buFont typeface="Arial" panose="020B0604020202020204" pitchFamily="34" charset="0"/>
              <a:buNone/>
              <a:tabLst/>
              <a:defRPr/>
            </a:pPr>
            <a:r>
              <a:rPr kumimoji="0" lang="en-GB" b="1" i="0" u="none" strike="noStrike" kern="1200" cap="none" spc="0" normalizeH="0" baseline="0" noProof="0">
                <a:ln>
                  <a:noFill/>
                </a:ln>
                <a:solidFill>
                  <a:srgbClr val="002245"/>
                </a:solidFill>
                <a:effectLst/>
                <a:uLnTx/>
                <a:uFillTx/>
              </a:rPr>
              <a:t>2.1. Data Collection</a:t>
            </a:r>
          </a:p>
          <a:p>
            <a:pPr marL="0" marR="0" lvl="0" indent="0" algn="just" defTabSz="685800" rtl="0" eaLnBrk="1" fontAlgn="auto" latinLnBrk="0" hangingPunct="1">
              <a:spcBef>
                <a:spcPts val="0"/>
              </a:spcBef>
              <a:spcAft>
                <a:spcPts val="800"/>
              </a:spcAft>
              <a:buClrTx/>
              <a:buSzTx/>
              <a:buFont typeface="Arial" panose="020B0604020202020204" pitchFamily="34" charset="0"/>
              <a:buNone/>
              <a:tabLst/>
              <a:defRPr/>
            </a:pPr>
            <a:r>
              <a:rPr kumimoji="0" lang="en-GB" sz="1100" b="0" i="0" u="none" strike="noStrike" kern="1200" cap="none" spc="0" normalizeH="0" baseline="0" noProof="0">
                <a:ln>
                  <a:noFill/>
                </a:ln>
                <a:solidFill>
                  <a:srgbClr val="002245"/>
                </a:solidFill>
                <a:effectLst/>
                <a:uLnTx/>
                <a:uFillTx/>
              </a:rPr>
              <a:t>The data collection process has led to two distinct types of datasets. One</a:t>
            </a:r>
            <a:r>
              <a:rPr lang="en-GB" sz="1100"/>
              <a:t> type includes data</a:t>
            </a:r>
            <a:r>
              <a:rPr kumimoji="0" lang="en-GB" sz="1100" b="0" i="0" u="none" strike="noStrike" kern="1200" cap="none" spc="0" normalizeH="0" baseline="0" noProof="0">
                <a:ln>
                  <a:noFill/>
                </a:ln>
                <a:solidFill>
                  <a:srgbClr val="002245"/>
                </a:solidFill>
                <a:effectLst/>
                <a:uLnTx/>
                <a:uFillTx/>
              </a:rPr>
              <a:t> downloaded from open-source databases and are already annotated</a:t>
            </a:r>
            <a:r>
              <a:rPr lang="en-GB" sz="1100"/>
              <a:t> – in this study, these are all sourced from </a:t>
            </a:r>
            <a:r>
              <a:rPr kumimoji="0" lang="en-GB" sz="1100" b="0" i="0" u="none" strike="noStrike" kern="1200" cap="none" spc="0" normalizeH="0" baseline="0" noProof="0">
                <a:ln>
                  <a:noFill/>
                </a:ln>
                <a:solidFill>
                  <a:srgbClr val="002245"/>
                </a:solidFill>
                <a:effectLst/>
                <a:uLnTx/>
                <a:uFillTx/>
              </a:rPr>
              <a:t>Open Image Dataset v7 (OIDv7). The other type are mostly web scrapped via Google Street View (GSV) or </a:t>
            </a:r>
          </a:p>
          <a:p>
            <a:pPr marL="0" marR="0" lvl="0" indent="0" algn="just" defTabSz="685800" rtl="0" eaLnBrk="1" fontAlgn="auto" latinLnBrk="0" hangingPunct="1">
              <a:spcBef>
                <a:spcPts val="0"/>
              </a:spcBef>
              <a:spcAft>
                <a:spcPts val="800"/>
              </a:spcAft>
              <a:buClrTx/>
              <a:buSzTx/>
              <a:buFont typeface="Arial" panose="020B0604020202020204" pitchFamily="34" charset="0"/>
              <a:buNone/>
              <a:tabLst/>
              <a:defRPr/>
            </a:pPr>
            <a:r>
              <a:rPr kumimoji="0" lang="en-GB" sz="1100" b="0" i="0" u="none" strike="noStrike" kern="1200" cap="none" spc="0" normalizeH="0" baseline="0" noProof="0" err="1">
                <a:ln>
                  <a:noFill/>
                </a:ln>
                <a:solidFill>
                  <a:srgbClr val="002245"/>
                </a:solidFill>
                <a:effectLst/>
                <a:uLnTx/>
                <a:uFillTx/>
              </a:rPr>
              <a:t>Mapillary</a:t>
            </a:r>
            <a:r>
              <a:rPr kumimoji="0" lang="en-GB" sz="1100" b="0" i="0" u="none" strike="noStrike" kern="1200" cap="none" spc="0" normalizeH="0" baseline="0" noProof="0">
                <a:ln>
                  <a:noFill/>
                </a:ln>
                <a:solidFill>
                  <a:srgbClr val="002245"/>
                </a:solidFill>
                <a:effectLst/>
                <a:uLnTx/>
                <a:uFillTx/>
              </a:rPr>
              <a:t> API and are unannotated, which will require manual labelling (carried out on a free labelling software, namely </a:t>
            </a:r>
            <a:r>
              <a:rPr kumimoji="0" lang="en-GB" sz="1100" b="0" i="0" u="none" strike="noStrike" kern="1200" cap="none" spc="0" normalizeH="0" baseline="0" noProof="0" err="1">
                <a:ln>
                  <a:noFill/>
                </a:ln>
                <a:solidFill>
                  <a:srgbClr val="002245"/>
                </a:solidFill>
                <a:effectLst/>
                <a:uLnTx/>
                <a:uFillTx/>
              </a:rPr>
              <a:t>Roboflow</a:t>
            </a:r>
            <a:r>
              <a:rPr kumimoji="0" lang="en-GB" sz="1100" b="0" i="0" u="none" strike="noStrike" kern="1200" cap="none" spc="0" normalizeH="0" baseline="0" noProof="0">
                <a:ln>
                  <a:noFill/>
                </a:ln>
                <a:solidFill>
                  <a:srgbClr val="002245"/>
                </a:solidFill>
                <a:effectLst/>
                <a:uLnTx/>
                <a:uFillTx/>
              </a:rPr>
              <a:t>). These two datasets form the database which consists of both rural and urban locations, as the road infrastructure in these contexts varies a lot (e.g. both bike lanes</a:t>
            </a:r>
            <a:r>
              <a:rPr lang="en-GB" sz="1100"/>
              <a:t> and </a:t>
            </a:r>
            <a:r>
              <a:rPr kumimoji="0" lang="en-GB" sz="1100" b="0" i="0" u="none" strike="noStrike" kern="1200" cap="none" spc="0" normalizeH="0" baseline="0" noProof="0">
                <a:ln>
                  <a:noFill/>
                </a:ln>
                <a:solidFill>
                  <a:srgbClr val="002245"/>
                </a:solidFill>
                <a:effectLst/>
                <a:uLnTx/>
                <a:uFillTx/>
              </a:rPr>
              <a:t>crossings are more present in urban areas rather than rural areas). Notwithstanding the above-mentioned categories, the database is composed of images from both roads and motorways. </a:t>
            </a:r>
          </a:p>
          <a:p>
            <a:pPr marL="0" marR="0" lvl="0" indent="0" algn="just" defTabSz="685800" rtl="0" eaLnBrk="1" fontAlgn="auto" latinLnBrk="0" hangingPunct="1">
              <a:spcBef>
                <a:spcPts val="0"/>
              </a:spcBef>
              <a:spcAft>
                <a:spcPts val="500"/>
              </a:spcAft>
              <a:buClrTx/>
              <a:buSzTx/>
              <a:buFont typeface="Arial" panose="020B0604020202020204" pitchFamily="34" charset="0"/>
              <a:buNone/>
              <a:tabLst/>
              <a:defRPr/>
            </a:pPr>
            <a:r>
              <a:rPr kumimoji="0" lang="en-GB" sz="1100" b="0" i="0" u="none" strike="noStrike" kern="1200" cap="none" spc="0" normalizeH="0" baseline="0" noProof="0">
                <a:ln>
                  <a:noFill/>
                </a:ln>
                <a:solidFill>
                  <a:srgbClr val="002245"/>
                </a:solidFill>
                <a:effectLst/>
                <a:uLnTx/>
                <a:uFillTx/>
                <a:latin typeface="Calibri" panose="020F0502020204030204" pitchFamily="34" charset="0"/>
                <a:ea typeface="+mn-ea"/>
                <a:cs typeface="Calibri" panose="020F0502020204030204" pitchFamily="34" charset="0"/>
              </a:rPr>
              <a:t>Overall, the database gathers around 30,000 pictures from various origins:</a:t>
            </a:r>
          </a:p>
          <a:p>
            <a:pPr marL="171450" marR="0" lvl="0" indent="-171450" algn="just" defTabSz="685800" rtl="0" eaLnBrk="1" fontAlgn="auto" latinLnBrk="0" hangingPunct="1">
              <a:spcBef>
                <a:spcPts val="0"/>
              </a:spcBef>
              <a:spcAft>
                <a:spcPts val="50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02245"/>
                </a:solidFill>
                <a:effectLst/>
                <a:uLnTx/>
                <a:uFillTx/>
                <a:latin typeface="Calibri" panose="020F0502020204030204" pitchFamily="34" charset="0"/>
                <a:ea typeface="+mn-ea"/>
                <a:cs typeface="Calibri" panose="020F0502020204030204" pitchFamily="34" charset="0"/>
              </a:rPr>
              <a:t>Open-source databases (OIDv7, </a:t>
            </a:r>
            <a:r>
              <a:rPr kumimoji="0" lang="en-GB" sz="1100" b="0" i="0" u="none" strike="noStrike" kern="1200" cap="none" spc="0" normalizeH="0" baseline="0" noProof="0" err="1">
                <a:ln>
                  <a:noFill/>
                </a:ln>
                <a:solidFill>
                  <a:srgbClr val="002245"/>
                </a:solidFill>
                <a:effectLst/>
                <a:uLnTx/>
                <a:uFillTx/>
                <a:latin typeface="Calibri" panose="020F0502020204030204" pitchFamily="34" charset="0"/>
                <a:ea typeface="+mn-ea"/>
                <a:cs typeface="Calibri" panose="020F0502020204030204" pitchFamily="34" charset="0"/>
              </a:rPr>
              <a:t>CeyMo</a:t>
            </a:r>
            <a:r>
              <a:rPr kumimoji="0" lang="en-GB" sz="1100" b="0" i="0" u="none" strike="noStrike" kern="1200" cap="none" spc="0" normalizeH="0" baseline="0" noProof="0">
                <a:ln>
                  <a:noFill/>
                </a:ln>
                <a:solidFill>
                  <a:srgbClr val="002245"/>
                </a:solidFill>
                <a:effectLst/>
                <a:uLnTx/>
                <a:uFillTx/>
                <a:latin typeface="Calibri" panose="020F0502020204030204" pitchFamily="34" charset="0"/>
                <a:ea typeface="+mn-ea"/>
                <a:cs typeface="Calibri" panose="020F0502020204030204" pitchFamily="34" charset="0"/>
              </a:rPr>
              <a:t> Benchmark Road Marking dataset)</a:t>
            </a:r>
          </a:p>
          <a:p>
            <a:pPr marL="171450" marR="0" lvl="0" indent="-171450" algn="just" defTabSz="685800" rtl="0" eaLnBrk="1" fontAlgn="auto" latinLnBrk="0" hangingPunct="1">
              <a:spcBef>
                <a:spcPts val="0"/>
              </a:spcBef>
              <a:spcAft>
                <a:spcPts val="50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02245"/>
                </a:solidFill>
                <a:effectLst/>
                <a:uLnTx/>
                <a:uFillTx/>
                <a:latin typeface="Calibri" panose="020F0502020204030204" pitchFamily="34" charset="0"/>
                <a:ea typeface="+mn-ea"/>
                <a:cs typeface="Calibri" panose="020F0502020204030204" pitchFamily="34" charset="0"/>
              </a:rPr>
              <a:t>Web scrapped data from APIs (Google Street View, </a:t>
            </a:r>
            <a:r>
              <a:rPr kumimoji="0" lang="en-GB" sz="1100" b="0" i="0" u="none" strike="noStrike" kern="1200" cap="none" spc="0" normalizeH="0" baseline="0" noProof="0" err="1">
                <a:ln>
                  <a:noFill/>
                </a:ln>
                <a:solidFill>
                  <a:srgbClr val="002245"/>
                </a:solidFill>
                <a:effectLst/>
                <a:uLnTx/>
                <a:uFillTx/>
                <a:latin typeface="Calibri" panose="020F0502020204030204" pitchFamily="34" charset="0"/>
                <a:ea typeface="+mn-ea"/>
                <a:cs typeface="Calibri" panose="020F0502020204030204" pitchFamily="34" charset="0"/>
              </a:rPr>
              <a:t>Mapillary</a:t>
            </a:r>
            <a:r>
              <a:rPr kumimoji="0" lang="en-GB" sz="1100" b="0" i="0" u="none" strike="noStrike" kern="1200" cap="none" spc="0" normalizeH="0" baseline="0" noProof="0">
                <a:ln>
                  <a:noFill/>
                </a:ln>
                <a:solidFill>
                  <a:srgbClr val="002245"/>
                </a:solidFill>
                <a:effectLst/>
                <a:uLnTx/>
                <a:uFillTx/>
                <a:latin typeface="Calibri" panose="020F0502020204030204" pitchFamily="34" charset="0"/>
                <a:ea typeface="+mn-ea"/>
                <a:cs typeface="Calibri" panose="020F0502020204030204" pitchFamily="34" charset="0"/>
              </a:rPr>
              <a:t>)</a:t>
            </a:r>
          </a:p>
          <a:p>
            <a:pPr marL="171450" marR="0" lvl="0" indent="-171450" algn="just" defTabSz="685800" rtl="0" eaLnBrk="1" fontAlgn="auto" latinLnBrk="0" hangingPunct="1">
              <a:spcBef>
                <a:spcPts val="0"/>
              </a:spcBef>
              <a:spcAft>
                <a:spcPts val="50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02245"/>
                </a:solidFill>
                <a:effectLst/>
                <a:uLnTx/>
                <a:uFillTx/>
                <a:latin typeface="Calibri" panose="020F0502020204030204" pitchFamily="34" charset="0"/>
                <a:ea typeface="+mn-ea"/>
                <a:cs typeface="Calibri" panose="020F0502020204030204" pitchFamily="34" charset="0"/>
              </a:rPr>
              <a:t>Manually collected data from Google Maps</a:t>
            </a:r>
          </a:p>
          <a:p>
            <a:pPr marL="0" marR="0" lvl="0" indent="0" algn="just" defTabSz="685800" rtl="0" eaLnBrk="1" fontAlgn="auto" latinLnBrk="0" hangingPunct="1">
              <a:lnSpc>
                <a:spcPct val="110000"/>
              </a:lnSpc>
              <a:spcBef>
                <a:spcPts val="0"/>
              </a:spcBef>
              <a:spcAft>
                <a:spcPts val="500"/>
              </a:spcAft>
              <a:buClrTx/>
              <a:buSzTx/>
              <a:buFont typeface="Arial" panose="020B0604020202020204" pitchFamily="34" charset="0"/>
              <a:buNone/>
              <a:tabLst/>
              <a:defRPr/>
            </a:pPr>
            <a:r>
              <a:rPr kumimoji="0" lang="en-GB" sz="1100" b="0" i="0" u="none" strike="noStrike" kern="1200" cap="none" spc="0" normalizeH="0" baseline="0" noProof="0">
                <a:ln>
                  <a:noFill/>
                </a:ln>
                <a:solidFill>
                  <a:srgbClr val="002245"/>
                </a:solidFill>
                <a:effectLst/>
                <a:uLnTx/>
                <a:uFillTx/>
                <a:latin typeface="Calibri" panose="020F0502020204030204" pitchFamily="34" charset="0"/>
                <a:ea typeface="+mn-ea"/>
                <a:cs typeface="Calibri" panose="020F0502020204030204" pitchFamily="34" charset="0"/>
              </a:rPr>
              <a:t>The data collection process has filtered the countries of origin to specifically target Low- and Middle-Income Countries (see Figure 1):</a:t>
            </a:r>
          </a:p>
          <a:p>
            <a:pPr marL="171450" marR="0" lvl="0" indent="-171450" algn="just" defTabSz="685800" rtl="0" eaLnBrk="1" fontAlgn="auto" latinLnBrk="0" hangingPunct="1">
              <a:lnSpc>
                <a:spcPct val="110000"/>
              </a:lnSpc>
              <a:spcBef>
                <a:spcPts val="0"/>
              </a:spcBef>
              <a:spcAft>
                <a:spcPts val="50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02245"/>
                </a:solidFill>
                <a:effectLst/>
                <a:uLnTx/>
                <a:uFillTx/>
              </a:rPr>
              <a:t>OIDv7: 80% LMICs sourced pictures</a:t>
            </a:r>
          </a:p>
          <a:p>
            <a:pPr marL="171450" marR="0" lvl="0" indent="-171450" algn="just" defTabSz="685800" rtl="0" eaLnBrk="1" fontAlgn="auto" latinLnBrk="0" hangingPunct="1">
              <a:lnSpc>
                <a:spcPct val="110000"/>
              </a:lnSpc>
              <a:spcBef>
                <a:spcPts val="0"/>
              </a:spcBef>
              <a:spcAft>
                <a:spcPts val="500"/>
              </a:spcAft>
              <a:buClrTx/>
              <a:buSzTx/>
              <a:buFont typeface="Arial" panose="020B0604020202020204" pitchFamily="34" charset="0"/>
              <a:buChar char="•"/>
              <a:tabLst/>
              <a:defRPr/>
            </a:pPr>
            <a:r>
              <a:rPr kumimoji="0" lang="en-GB" sz="1100" b="0" i="0" u="none" strike="noStrike" kern="1200" cap="none" spc="0" normalizeH="0" baseline="0" noProof="0" err="1">
                <a:ln>
                  <a:noFill/>
                </a:ln>
                <a:solidFill>
                  <a:srgbClr val="002245"/>
                </a:solidFill>
                <a:effectLst/>
                <a:uLnTx/>
                <a:uFillTx/>
              </a:rPr>
              <a:t>CeyMo</a:t>
            </a:r>
            <a:r>
              <a:rPr kumimoji="0" lang="en-GB" sz="1100" b="0" i="0" u="none" strike="noStrike" kern="1200" cap="none" spc="0" normalizeH="0" baseline="0" noProof="0">
                <a:ln>
                  <a:noFill/>
                </a:ln>
                <a:solidFill>
                  <a:srgbClr val="002245"/>
                </a:solidFill>
                <a:effectLst/>
                <a:uLnTx/>
                <a:uFillTx/>
              </a:rPr>
              <a:t>: 100% Sri Lanka</a:t>
            </a:r>
          </a:p>
          <a:p>
            <a:pPr marL="171450" marR="0" lvl="0" indent="-171450" algn="just" defTabSz="685800" rtl="0" eaLnBrk="1" fontAlgn="auto" latinLnBrk="0" hangingPunct="1">
              <a:lnSpc>
                <a:spcPct val="110000"/>
              </a:lnSpc>
              <a:spcBef>
                <a:spcPts val="0"/>
              </a:spcBef>
              <a:spcAft>
                <a:spcPts val="50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02245"/>
                </a:solidFill>
                <a:effectLst/>
                <a:uLnTx/>
                <a:uFillTx/>
              </a:rPr>
              <a:t>GSV: 100% LMICs</a:t>
            </a:r>
          </a:p>
          <a:p>
            <a:pPr marL="171450" marR="0" lvl="0" indent="-171450" algn="just" defTabSz="685800" rtl="0" eaLnBrk="1" fontAlgn="auto" latinLnBrk="0" hangingPunct="1">
              <a:lnSpc>
                <a:spcPct val="110000"/>
              </a:lnSpc>
              <a:spcBef>
                <a:spcPts val="0"/>
              </a:spcBef>
              <a:spcAft>
                <a:spcPts val="500"/>
              </a:spcAft>
              <a:buClrTx/>
              <a:buSzTx/>
              <a:buFont typeface="Arial" panose="020B0604020202020204" pitchFamily="34" charset="0"/>
              <a:buChar char="•"/>
              <a:tabLst/>
              <a:defRPr/>
            </a:pPr>
            <a:r>
              <a:rPr kumimoji="0" lang="en-GB" sz="1100" b="0" i="0" u="none" strike="noStrike" kern="1200" cap="none" spc="0" normalizeH="0" baseline="0" noProof="0" err="1">
                <a:ln>
                  <a:noFill/>
                </a:ln>
                <a:solidFill>
                  <a:srgbClr val="002245"/>
                </a:solidFill>
                <a:effectLst/>
                <a:uLnTx/>
                <a:uFillTx/>
              </a:rPr>
              <a:t>Mapillary</a:t>
            </a:r>
            <a:r>
              <a:rPr kumimoji="0" lang="en-GB" sz="1100" b="0" i="0" u="none" strike="noStrike" kern="1200" cap="none" spc="0" normalizeH="0" baseline="0" noProof="0">
                <a:ln>
                  <a:noFill/>
                </a:ln>
                <a:solidFill>
                  <a:srgbClr val="002245"/>
                </a:solidFill>
                <a:effectLst/>
                <a:uLnTx/>
                <a:uFillTx/>
              </a:rPr>
              <a:t>: 100% LMICs</a:t>
            </a:r>
          </a:p>
          <a:p>
            <a:pPr marL="171450" indent="-171450">
              <a:spcAft>
                <a:spcPts val="500"/>
              </a:spcAft>
              <a:buFont typeface="Arial" panose="020B0604020202020204" pitchFamily="34" charset="0"/>
              <a:buChar char="•"/>
              <a:defRPr/>
            </a:pPr>
            <a:r>
              <a:rPr kumimoji="0" lang="en-GB" sz="1100" b="0" i="0" u="none" strike="noStrike" kern="1200" cap="none" spc="0" normalizeH="0" baseline="0" noProof="0">
                <a:ln>
                  <a:noFill/>
                </a:ln>
                <a:solidFill>
                  <a:srgbClr val="002245"/>
                </a:solidFill>
                <a:effectLst/>
                <a:uLnTx/>
                <a:uFillTx/>
                <a:latin typeface="Calibri" panose="020F0502020204030204" pitchFamily="34" charset="0"/>
                <a:ea typeface="+mn-ea"/>
                <a:cs typeface="Calibri" panose="020F0502020204030204" pitchFamily="34" charset="0"/>
              </a:rPr>
              <a:t>Google Maps: 100% LMICs</a:t>
            </a:r>
          </a:p>
          <a:p>
            <a:pPr marL="171450" marR="0" lvl="0" indent="-171450" algn="just" defTabSz="685800" rtl="0" eaLnBrk="1" fontAlgn="auto" latinLnBrk="0" hangingPunct="1">
              <a:lnSpc>
                <a:spcPct val="110000"/>
              </a:lnSpc>
              <a:spcBef>
                <a:spcPts val="0"/>
              </a:spcBef>
              <a:spcAft>
                <a:spcPts val="500"/>
              </a:spcAft>
              <a:buClrTx/>
              <a:buSzTx/>
              <a:buFont typeface="Arial" panose="020B0604020202020204" pitchFamily="34" charset="0"/>
              <a:buChar char="•"/>
              <a:tabLst/>
              <a:defRPr/>
            </a:pPr>
            <a:endParaRPr kumimoji="0" lang="en-GB" sz="1100" b="1" i="0" u="none" strike="noStrike" kern="1200" cap="none" spc="0" normalizeH="0" baseline="0" noProof="0">
              <a:ln>
                <a:noFill/>
              </a:ln>
              <a:solidFill>
                <a:srgbClr val="002245"/>
              </a:solidFill>
              <a:effectLst/>
              <a:uLnTx/>
              <a:uFillTx/>
            </a:endParaRPr>
          </a:p>
        </p:txBody>
      </p:sp>
      <p:sp>
        <p:nvSpPr>
          <p:cNvPr id="7" name="Footer Placeholder 2">
            <a:extLst>
              <a:ext uri="{FF2B5EF4-FFF2-40B4-BE49-F238E27FC236}">
                <a16:creationId xmlns:a16="http://schemas.microsoft.com/office/drawing/2014/main" id="{B30B8090-FE38-FA44-330B-CC13FE26C77B}"/>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grpSp>
        <p:nvGrpSpPr>
          <p:cNvPr id="12" name="Group 11">
            <a:extLst>
              <a:ext uri="{FF2B5EF4-FFF2-40B4-BE49-F238E27FC236}">
                <a16:creationId xmlns:a16="http://schemas.microsoft.com/office/drawing/2014/main" id="{CA994164-7FC1-20E8-DB2F-857EC7B1F33D}"/>
              </a:ext>
            </a:extLst>
          </p:cNvPr>
          <p:cNvGrpSpPr>
            <a:grpSpLocks noGrp="1" noUngrp="1" noRot="1" noMove="1" noResize="1"/>
          </p:cNvGrpSpPr>
          <p:nvPr/>
        </p:nvGrpSpPr>
        <p:grpSpPr>
          <a:xfrm>
            <a:off x="482513" y="5920894"/>
            <a:ext cx="5903999" cy="3264803"/>
            <a:chOff x="482514" y="5767727"/>
            <a:chExt cx="5903999" cy="3264803"/>
          </a:xfrm>
        </p:grpSpPr>
        <p:sp>
          <p:nvSpPr>
            <p:cNvPr id="9" name="TextBox 8">
              <a:extLst>
                <a:ext uri="{FF2B5EF4-FFF2-40B4-BE49-F238E27FC236}">
                  <a16:creationId xmlns:a16="http://schemas.microsoft.com/office/drawing/2014/main" id="{61F48C48-B252-71B6-8D65-35F40D925C22}"/>
                </a:ext>
              </a:extLst>
            </p:cNvPr>
            <p:cNvSpPr txBox="1">
              <a:spLocks noGrp="1" noRot="1" noMove="1" noResize="1" noEditPoints="1" noAdjustHandles="1" noChangeArrowheads="1" noChangeShapeType="1"/>
            </p:cNvSpPr>
            <p:nvPr/>
          </p:nvSpPr>
          <p:spPr>
            <a:xfrm>
              <a:off x="915800" y="8786309"/>
              <a:ext cx="5026401" cy="246221"/>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Fig.</a:t>
              </a:r>
              <a:r>
                <a:rPr lang="en-GB" sz="1000" b="1">
                  <a:solidFill>
                    <a:srgbClr val="002245"/>
                  </a:solidFill>
                  <a:latin typeface="Calibri" panose="020F0502020204030204" pitchFamily="34" charset="0"/>
                  <a:cs typeface="Calibri" panose="020F0502020204030204" pitchFamily="34" charset="0"/>
                </a:rPr>
                <a:t> 1.</a:t>
              </a:r>
              <a:r>
                <a:rPr lang="en-FR" sz="1000" b="1">
                  <a:solidFill>
                    <a:srgbClr val="002245"/>
                  </a:solidFill>
                  <a:latin typeface="Calibri" panose="020F0502020204030204" pitchFamily="34" charset="0"/>
                  <a:cs typeface="Calibri" panose="020F0502020204030204" pitchFamily="34" charset="0"/>
                </a:rPr>
                <a:t> </a:t>
              </a:r>
              <a:r>
                <a:rPr lang="en-GB" sz="1000">
                  <a:solidFill>
                    <a:srgbClr val="002245"/>
                  </a:solidFill>
                  <a:latin typeface="Calibri" panose="020F0502020204030204" pitchFamily="34" charset="0"/>
                  <a:cs typeface="Calibri" panose="020F0502020204030204" pitchFamily="34" charset="0"/>
                </a:rPr>
                <a:t>M</a:t>
              </a:r>
              <a:r>
                <a:rPr lang="en-FR" sz="1000">
                  <a:solidFill>
                    <a:srgbClr val="002245"/>
                  </a:solidFill>
                  <a:latin typeface="Calibri" panose="020F0502020204030204" pitchFamily="34" charset="0"/>
                  <a:cs typeface="Calibri" panose="020F0502020204030204" pitchFamily="34" charset="0"/>
                </a:rPr>
                <a:t>ap </a:t>
              </a:r>
              <a:r>
                <a:rPr lang="en-GB" sz="1000">
                  <a:solidFill>
                    <a:srgbClr val="002245"/>
                  </a:solidFill>
                  <a:latin typeface="Calibri" panose="020F0502020204030204" pitchFamily="34" charset="0"/>
                  <a:cs typeface="Calibri" panose="020F0502020204030204" pitchFamily="34" charset="0"/>
                </a:rPr>
                <a:t>showing the origin of the dataset across Low- and Middle-Income countries</a:t>
              </a:r>
              <a:endParaRPr lang="en-FR" sz="1000">
                <a:solidFill>
                  <a:srgbClr val="002245"/>
                </a:solidFill>
                <a:latin typeface="Calibri" panose="020F0502020204030204" pitchFamily="34" charset="0"/>
                <a:cs typeface="Calibri" panose="020F0502020204030204" pitchFamily="34" charset="0"/>
              </a:endParaRPr>
            </a:p>
          </p:txBody>
        </p:sp>
        <p:pic>
          <p:nvPicPr>
            <p:cNvPr id="11" name="Picture 10" descr="A map of the world with blue countries/regions&#10;&#10;Description automatically generated">
              <a:extLst>
                <a:ext uri="{FF2B5EF4-FFF2-40B4-BE49-F238E27FC236}">
                  <a16:creationId xmlns:a16="http://schemas.microsoft.com/office/drawing/2014/main" id="{0D3F81F4-600C-0049-047F-1310B4BD24ED}"/>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l="1441" b="6396"/>
            <a:stretch/>
          </p:blipFill>
          <p:spPr>
            <a:xfrm>
              <a:off x="482514" y="5767727"/>
              <a:ext cx="5903999" cy="3024237"/>
            </a:xfrm>
            <a:prstGeom prst="rect">
              <a:avLst/>
            </a:prstGeom>
          </p:spPr>
        </p:pic>
      </p:grpSp>
    </p:spTree>
    <p:extLst>
      <p:ext uri="{BB962C8B-B14F-4D97-AF65-F5344CB8AC3E}">
        <p14:creationId xmlns:p14="http://schemas.microsoft.com/office/powerpoint/2010/main" val="1684007519"/>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8F98F7-6DEC-E864-79D8-EB180C3F013E}"/>
              </a:ext>
            </a:extLst>
          </p:cNvPr>
          <p:cNvSpPr>
            <a:spLocks noGrp="1"/>
          </p:cNvSpPr>
          <p:nvPr>
            <p:ph type="dt" sz="half" idx="10"/>
          </p:nvPr>
        </p:nvSpPr>
        <p:spPr/>
        <p:txBody>
          <a:bodyPr/>
          <a:lstStyle/>
          <a:p>
            <a:fld id="{CC2750E2-3F9B-AF48-A1D2-9F43F8B3311C}" type="datetime1">
              <a:rPr lang="fr-FR" smtClean="0"/>
              <a:t>03/07/2024</a:t>
            </a:fld>
            <a:endParaRPr lang="fr-FR"/>
          </a:p>
        </p:txBody>
      </p:sp>
      <p:sp>
        <p:nvSpPr>
          <p:cNvPr id="4" name="Slide Number Placeholder 3">
            <a:extLst>
              <a:ext uri="{FF2B5EF4-FFF2-40B4-BE49-F238E27FC236}">
                <a16:creationId xmlns:a16="http://schemas.microsoft.com/office/drawing/2014/main" id="{0CDED7AC-F465-44E7-C8C8-7A661B299475}"/>
              </a:ext>
            </a:extLst>
          </p:cNvPr>
          <p:cNvSpPr>
            <a:spLocks noGrp="1"/>
          </p:cNvSpPr>
          <p:nvPr>
            <p:ph type="sldNum" sz="quarter" idx="12"/>
          </p:nvPr>
        </p:nvSpPr>
        <p:spPr/>
        <p:txBody>
          <a:bodyPr/>
          <a:lstStyle/>
          <a:p>
            <a:fld id="{27C6CCC6-2BE5-4E42-96A4-D1E8E81A3D8E}" type="slidenum">
              <a:rPr lang="fr-FR" smtClean="0"/>
              <a:t>4</a:t>
            </a:fld>
            <a:endParaRPr lang="fr-FR"/>
          </a:p>
        </p:txBody>
      </p:sp>
      <p:sp>
        <p:nvSpPr>
          <p:cNvPr id="5" name="Text Placeholder 4">
            <a:extLst>
              <a:ext uri="{FF2B5EF4-FFF2-40B4-BE49-F238E27FC236}">
                <a16:creationId xmlns:a16="http://schemas.microsoft.com/office/drawing/2014/main" id="{DDCE0170-495B-5A31-EEAC-253F5B8F0725}"/>
              </a:ext>
            </a:extLst>
          </p:cNvPr>
          <p:cNvSpPr>
            <a:spLocks noGrp="1"/>
          </p:cNvSpPr>
          <p:nvPr>
            <p:ph type="body" sz="quarter" idx="13"/>
          </p:nvPr>
        </p:nvSpPr>
        <p:spPr>
          <a:xfrm>
            <a:off x="471488" y="471599"/>
            <a:ext cx="5915026" cy="7721767"/>
          </a:xfrm>
        </p:spPr>
        <p:txBody>
          <a:bodyPr>
            <a:noAutofit/>
          </a:bodyPr>
          <a:lstStyle/>
          <a:p>
            <a:pPr marL="0" marR="0" lvl="0" indent="0" algn="just" defTabSz="685800" rtl="0" eaLnBrk="1" fontAlgn="auto" latinLnBrk="0" hangingPunct="1">
              <a:spcBef>
                <a:spcPts val="0"/>
              </a:spcBef>
              <a:buClrTx/>
              <a:buSzTx/>
              <a:buFont typeface="Arial" panose="020B0604020202020204" pitchFamily="34" charset="0"/>
              <a:buNone/>
              <a:tabLst/>
              <a:defRPr/>
            </a:pPr>
            <a:r>
              <a:rPr kumimoji="0" lang="en-GB" sz="1200" b="1" i="0" u="none" strike="noStrike" kern="1200" cap="none" spc="0" normalizeH="0" baseline="0" noProof="0">
                <a:ln>
                  <a:noFill/>
                </a:ln>
                <a:solidFill>
                  <a:srgbClr val="002245"/>
                </a:solidFill>
                <a:effectLst/>
                <a:uLnTx/>
                <a:uFillTx/>
                <a:latin typeface="Calibri" panose="020F0502020204030204" pitchFamily="34" charset="0"/>
                <a:ea typeface="+mn-ea"/>
                <a:cs typeface="Calibri" panose="020F0502020204030204" pitchFamily="34" charset="0"/>
              </a:rPr>
              <a:t>2.2. Data Cleaning and Integration</a:t>
            </a:r>
          </a:p>
          <a:p>
            <a:pPr marL="0" marR="0" lvl="0" indent="0" algn="just" defTabSz="685800" rtl="0" eaLnBrk="1" fontAlgn="auto" latinLnBrk="0" hangingPunct="1">
              <a:spcBef>
                <a:spcPts val="0"/>
              </a:spcBef>
              <a:buClrTx/>
              <a:buSzTx/>
              <a:buFont typeface="Arial" panose="020B0604020202020204" pitchFamily="34" charset="0"/>
              <a:buNone/>
              <a:tabLst/>
              <a:defRPr/>
            </a:pPr>
            <a:r>
              <a:rPr kumimoji="0" lang="en-GB" b="0" i="0" u="none" strike="noStrike" kern="1200" cap="none" spc="0" normalizeH="0" baseline="0" noProof="0">
                <a:ln>
                  <a:noFill/>
                </a:ln>
                <a:solidFill>
                  <a:srgbClr val="002245"/>
                </a:solidFill>
                <a:effectLst/>
                <a:uLnTx/>
                <a:uFillTx/>
                <a:latin typeface="Calibri" panose="020F0502020204030204" pitchFamily="34" charset="0"/>
                <a:ea typeface="+mn-ea"/>
                <a:cs typeface="Calibri" panose="020F0502020204030204" pitchFamily="34" charset="0"/>
              </a:rPr>
              <a:t>Amidst almost 30,000 pictures collected, some had to be removed because they were duplicates, and some because they would provide nothing in terms of training the algorithm (no feature to detect) or because they depicted too extreme context (sideway picture of the road, picture in the middle of a railroad, …). </a:t>
            </a:r>
          </a:p>
          <a:p>
            <a:pPr marL="0" marR="0" lvl="0" indent="0" algn="just" defTabSz="685800" rtl="0" eaLnBrk="1" fontAlgn="auto" latinLnBrk="0" hangingPunct="1">
              <a:spcBef>
                <a:spcPts val="0"/>
              </a:spcBef>
              <a:buClrTx/>
              <a:buSzTx/>
              <a:buFont typeface="Arial" panose="020B0604020202020204" pitchFamily="34" charset="0"/>
              <a:buNone/>
              <a:tabLst/>
              <a:defRPr/>
            </a:pPr>
            <a:r>
              <a:rPr kumimoji="0" lang="en-GB" b="0" i="0" u="none" strike="noStrike" kern="1200" cap="none" spc="0" normalizeH="0" baseline="0" noProof="0">
                <a:ln>
                  <a:noFill/>
                </a:ln>
                <a:solidFill>
                  <a:srgbClr val="002245"/>
                </a:solidFill>
                <a:effectLst/>
                <a:uLnTx/>
                <a:uFillTx/>
                <a:latin typeface="Calibri" panose="020F0502020204030204" pitchFamily="34" charset="0"/>
                <a:ea typeface="+mn-ea"/>
                <a:cs typeface="Calibri" panose="020F0502020204030204" pitchFamily="34" charset="0"/>
              </a:rPr>
              <a:t>Finally, it was necessary to ensure consistency in terms of coordinate systems and data formats (for labelling in .txt file) and structure (creation of training, testing and validation folders), when merging all the images from different sources to create a unified database. The database is divided into four datasets, one for each model.</a:t>
            </a:r>
          </a:p>
          <a:p>
            <a:pPr marL="0" marR="0" lvl="0" indent="0" algn="just" defTabSz="685800" rtl="0" eaLnBrk="1" fontAlgn="auto" latinLnBrk="0" hangingPunct="1">
              <a:spcBef>
                <a:spcPts val="0"/>
              </a:spcBef>
              <a:buClrTx/>
              <a:buSzTx/>
              <a:buFont typeface="Arial" panose="020B0604020202020204" pitchFamily="34" charset="0"/>
              <a:buNone/>
              <a:tabLst/>
              <a:defRPr/>
            </a:pPr>
            <a:r>
              <a:rPr kumimoji="0" lang="en-GB" sz="1400" b="1" i="0" u="none" strike="noStrike" kern="1200" cap="none" spc="0" normalizeH="0" baseline="0" noProof="0">
                <a:ln>
                  <a:noFill/>
                </a:ln>
                <a:solidFill>
                  <a:srgbClr val="002245"/>
                </a:solidFill>
                <a:effectLst/>
                <a:uLnTx/>
                <a:uFillTx/>
                <a:latin typeface="Calibri" panose="020F0502020204030204" pitchFamily="34" charset="0"/>
                <a:ea typeface="+mn-ea"/>
                <a:cs typeface="Calibri" panose="020F0502020204030204" pitchFamily="34" charset="0"/>
              </a:rPr>
              <a:t>3. Multi-Layer Model</a:t>
            </a:r>
            <a:endParaRPr kumimoji="0" lang="en-GB" sz="1400" b="0" i="0" u="none" strike="noStrike" kern="1200" cap="none" spc="0" normalizeH="0" baseline="0" noProof="0">
              <a:ln>
                <a:noFill/>
              </a:ln>
              <a:solidFill>
                <a:srgbClr val="002245"/>
              </a:solidFill>
              <a:effectLst/>
              <a:uLnTx/>
              <a:uFillTx/>
              <a:latin typeface="Calibri" panose="020F0502020204030204" pitchFamily="34" charset="0"/>
              <a:ea typeface="+mn-ea"/>
              <a:cs typeface="Calibri" panose="020F0502020204030204" pitchFamily="34" charset="0"/>
            </a:endParaRPr>
          </a:p>
          <a:p>
            <a:pPr marL="0" marR="0" lvl="0" indent="0" algn="just" defTabSz="685800" rtl="0" eaLnBrk="1" fontAlgn="auto" latinLnBrk="0" hangingPunct="1">
              <a:spcBef>
                <a:spcPts val="0"/>
              </a:spcBef>
              <a:buClrTx/>
              <a:buSzTx/>
              <a:buFont typeface="Arial" panose="020B0604020202020204" pitchFamily="34" charset="0"/>
              <a:buNone/>
              <a:tabLst/>
              <a:defRPr/>
            </a:pPr>
            <a:r>
              <a:rPr kumimoji="0" lang="en-GB" b="0" i="0" u="none" strike="noStrike" kern="1200" cap="none" spc="0" normalizeH="0" baseline="0" noProof="0">
                <a:ln>
                  <a:noFill/>
                </a:ln>
                <a:solidFill>
                  <a:srgbClr val="002245"/>
                </a:solidFill>
                <a:effectLst/>
                <a:uLnTx/>
                <a:uFillTx/>
                <a:latin typeface="Calibri" panose="020F0502020204030204" pitchFamily="34" charset="0"/>
                <a:ea typeface="+mn-ea"/>
                <a:cs typeface="Calibri" panose="020F0502020204030204" pitchFamily="34" charset="0"/>
              </a:rPr>
              <a:t>Recently, deep learning methods have shown great success in computer vision, like lane detection algorithms based on a CNN</a:t>
            </a:r>
            <a:r>
              <a:rPr kumimoji="0" lang="en-GB" b="1" i="0" u="none" strike="noStrike" kern="1200" cap="none" spc="0" normalizeH="0" baseline="30000" noProof="0">
                <a:ln>
                  <a:noFill/>
                </a:ln>
                <a:solidFill>
                  <a:srgbClr val="002245"/>
                </a:solidFill>
                <a:effectLst/>
                <a:uLnTx/>
                <a:uFillTx/>
                <a:latin typeface="Calibri" panose="020F0502020204030204" pitchFamily="34" charset="0"/>
                <a:ea typeface="+mn-ea"/>
                <a:cs typeface="Calibri" panose="020F0502020204030204" pitchFamily="34" charset="0"/>
              </a:rPr>
              <a:t>[2]</a:t>
            </a:r>
            <a:r>
              <a:rPr kumimoji="0" lang="en-GB" b="0" i="0" u="none" strike="noStrike" kern="1200" cap="none" spc="0" normalizeH="0" baseline="0" noProof="0">
                <a:ln>
                  <a:noFill/>
                </a:ln>
                <a:solidFill>
                  <a:srgbClr val="002245"/>
                </a:solidFill>
                <a:effectLst/>
                <a:uLnTx/>
                <a:uFillTx/>
                <a:latin typeface="Calibri" panose="020F0502020204030204" pitchFamily="34" charset="0"/>
                <a:ea typeface="+mn-ea"/>
                <a:cs typeface="Calibri" panose="020F0502020204030204" pitchFamily="34" charset="0"/>
              </a:rPr>
              <a:t>. However, one common issue is that one model alone struggles to identify varying different types of shapes, meaning it is hard to extract both lane marking, traffic signs and safety barriers using only one model. </a:t>
            </a:r>
          </a:p>
          <a:p>
            <a:pPr marL="0" marR="0" lvl="0" indent="0" algn="just" defTabSz="685800" rtl="0" eaLnBrk="1" fontAlgn="auto" latinLnBrk="0" hangingPunct="1">
              <a:spcBef>
                <a:spcPts val="0"/>
              </a:spcBef>
              <a:buClrTx/>
              <a:buSzTx/>
              <a:buFont typeface="Arial" panose="020B0604020202020204" pitchFamily="34" charset="0"/>
              <a:buNone/>
              <a:tabLst/>
              <a:defRPr/>
            </a:pPr>
            <a:r>
              <a:rPr kumimoji="0" lang="en-GB" b="0" i="0" u="none" strike="noStrike" kern="1200" cap="none" spc="0" normalizeH="0" baseline="0" noProof="0">
                <a:ln>
                  <a:noFill/>
                </a:ln>
                <a:solidFill>
                  <a:srgbClr val="002245"/>
                </a:solidFill>
                <a:effectLst/>
                <a:uLnTx/>
                <a:uFillTx/>
                <a:latin typeface="Calibri" panose="020F0502020204030204" pitchFamily="34" charset="0"/>
                <a:ea typeface="+mn-ea"/>
                <a:cs typeface="Calibri" panose="020F0502020204030204" pitchFamily="34" charset="0"/>
              </a:rPr>
              <a:t>A Multi-Layer Model (MLM) was trained on Ground-level (GL), Aerial view (A), and detailed Lane &amp; Road Marking (LRM) datasets. By training each of the GL object identification, the satellite view object identification, and the LRM identification models, the MLM comprehensively detects and classifies various road and traffic attributes, providing accurate road information to ease both urban planning, traffic management strategies, and infrastructure development in LMICs. Figure 2 provides an illustration of the MLM pipeline.</a:t>
            </a:r>
          </a:p>
          <a:p>
            <a:r>
              <a:rPr lang="en-GB"/>
              <a:t>The differences between the objectives for each model is that the Python library</a:t>
            </a:r>
            <a:r>
              <a:rPr lang="en-GB">
                <a:solidFill>
                  <a:schemeClr val="bg1"/>
                </a:solidFill>
              </a:rPr>
              <a:t> </a:t>
            </a:r>
            <a:r>
              <a:rPr lang="en-GB"/>
              <a:t>YOLOv8 performs well when detecting boxes,   polygons or lines, but not all at the same time.</a:t>
            </a:r>
            <a:endParaRPr lang="en-GB" b="1"/>
          </a:p>
          <a:p>
            <a:endParaRPr lang="en-GB" b="1"/>
          </a:p>
          <a:p>
            <a:endParaRPr lang="en-GB" b="1"/>
          </a:p>
          <a:p>
            <a:endParaRPr lang="en-GB" b="1"/>
          </a:p>
          <a:p>
            <a:endParaRPr lang="en-GB" b="1"/>
          </a:p>
          <a:p>
            <a:endParaRPr lang="en-GB" b="1"/>
          </a:p>
          <a:p>
            <a:endParaRPr lang="en-GB" b="1"/>
          </a:p>
          <a:p>
            <a:endParaRPr lang="en-GB" b="1"/>
          </a:p>
          <a:p>
            <a:pPr>
              <a:spcAft>
                <a:spcPts val="2100"/>
              </a:spcAft>
            </a:pPr>
            <a:endParaRPr lang="en-GB" b="1"/>
          </a:p>
          <a:p>
            <a:r>
              <a:rPr lang="en-GB" sz="1200" b="1"/>
              <a:t>3.1. Layer 1: Ground Level </a:t>
            </a:r>
          </a:p>
          <a:p>
            <a:r>
              <a:rPr lang="en-GB"/>
              <a:t>The first layer of the multi-layer model consists of two sub-layers. Each of these two models has been trained on a specific dataset to detect certain classes. </a:t>
            </a:r>
          </a:p>
          <a:p>
            <a:r>
              <a:rPr lang="en-GB"/>
              <a:t>The first model of this GL layer detects four of the road classes: car, tree, traffic light, traffic sign; while the second model detects a further nine road attributes, amongst which include: physical median, central hatching, safety barrier, sidewalk, protected sidewalk, pole, bike lane and pedestrian marked crossings. Model 1 was first to be trained, focusing initially on testing out the capabilities of YOLOv8, using the OIDv7 pre-labelled dataset. Model 2 has been trained and improved three times. The road attributes in these images were manually labelled using </a:t>
            </a:r>
            <a:r>
              <a:rPr lang="en-GB" err="1"/>
              <a:t>Roboflow</a:t>
            </a:r>
            <a:r>
              <a:rPr lang="en-GB"/>
              <a:t> for labelling images to be trained using a CNN algorithm. However, the lack of precision for detecting bike lanes indicated the need of further training iterations</a:t>
            </a:r>
          </a:p>
        </p:txBody>
      </p:sp>
      <p:grpSp>
        <p:nvGrpSpPr>
          <p:cNvPr id="6" name="Group 5">
            <a:extLst>
              <a:ext uri="{FF2B5EF4-FFF2-40B4-BE49-F238E27FC236}">
                <a16:creationId xmlns:a16="http://schemas.microsoft.com/office/drawing/2014/main" id="{B1297A7B-E3D2-D683-9D50-3C99E0249250}"/>
              </a:ext>
            </a:extLst>
          </p:cNvPr>
          <p:cNvGrpSpPr>
            <a:grpSpLocks noGrp="1" noUngrp="1" noRot="1" noChangeAspect="1" noMove="1" noResize="1"/>
          </p:cNvGrpSpPr>
          <p:nvPr/>
        </p:nvGrpSpPr>
        <p:grpSpPr>
          <a:xfrm>
            <a:off x="3542511" y="1519586"/>
            <a:ext cx="2844000" cy="2160000"/>
            <a:chOff x="3530502" y="275196"/>
            <a:chExt cx="2856009" cy="2104139"/>
          </a:xfrm>
        </p:grpSpPr>
        <p:grpSp>
          <p:nvGrpSpPr>
            <p:cNvPr id="7" name="Group 6">
              <a:extLst>
                <a:ext uri="{FF2B5EF4-FFF2-40B4-BE49-F238E27FC236}">
                  <a16:creationId xmlns:a16="http://schemas.microsoft.com/office/drawing/2014/main" id="{46C32BFA-E0E1-CF9B-3AA3-753EC0F0477E}"/>
                </a:ext>
              </a:extLst>
            </p:cNvPr>
            <p:cNvGrpSpPr>
              <a:grpSpLocks noGrp="1" noUngrp="1" noRot="1" noMove="1" noResize="1"/>
            </p:cNvGrpSpPr>
            <p:nvPr/>
          </p:nvGrpSpPr>
          <p:grpSpPr>
            <a:xfrm>
              <a:off x="3530502" y="994337"/>
              <a:ext cx="2856009" cy="1384998"/>
              <a:chOff x="3575543" y="3120103"/>
              <a:chExt cx="2856009" cy="1384998"/>
            </a:xfrm>
          </p:grpSpPr>
          <p:grpSp>
            <p:nvGrpSpPr>
              <p:cNvPr id="9" name="Group 8">
                <a:extLst>
                  <a:ext uri="{FF2B5EF4-FFF2-40B4-BE49-F238E27FC236}">
                    <a16:creationId xmlns:a16="http://schemas.microsoft.com/office/drawing/2014/main" id="{E9D557E4-787B-AF91-2A0D-640E09398D6C}"/>
                  </a:ext>
                </a:extLst>
              </p:cNvPr>
              <p:cNvGrpSpPr>
                <a:grpSpLocks noGrp="1" noUngrp="1" noRot="1" noMove="1" noResize="1"/>
              </p:cNvGrpSpPr>
              <p:nvPr/>
            </p:nvGrpSpPr>
            <p:grpSpPr>
              <a:xfrm>
                <a:off x="3575543" y="3120103"/>
                <a:ext cx="2856009" cy="426280"/>
                <a:chOff x="3677357" y="3122888"/>
                <a:chExt cx="2856009" cy="426280"/>
              </a:xfrm>
            </p:grpSpPr>
            <p:sp>
              <p:nvSpPr>
                <p:cNvPr id="11" name="Rectangle 10">
                  <a:extLst>
                    <a:ext uri="{FF2B5EF4-FFF2-40B4-BE49-F238E27FC236}">
                      <a16:creationId xmlns:a16="http://schemas.microsoft.com/office/drawing/2014/main" id="{7B03B732-4B5D-01A7-51EF-41554C52CE8A}"/>
                    </a:ext>
                  </a:extLst>
                </p:cNvPr>
                <p:cNvSpPr>
                  <a:spLocks noGrp="1" noRot="1" noChangeAspect="1" noMove="1" noResize="1" noEditPoints="1" noAdjustHandles="1" noChangeArrowheads="1" noChangeShapeType="1"/>
                </p:cNvSpPr>
                <p:nvPr/>
              </p:nvSpPr>
              <p:spPr>
                <a:xfrm>
                  <a:off x="3677357" y="3146269"/>
                  <a:ext cx="499730" cy="379519"/>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19050"/>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pic>
              <p:nvPicPr>
                <p:cNvPr id="12" name="Graphic 11" descr="Document with solid fill">
                  <a:extLst>
                    <a:ext uri="{FF2B5EF4-FFF2-40B4-BE49-F238E27FC236}">
                      <a16:creationId xmlns:a16="http://schemas.microsoft.com/office/drawing/2014/main" id="{0D231899-EF04-160C-ED4A-D6A2DA887CED}"/>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07086" y="3122888"/>
                  <a:ext cx="426280" cy="426280"/>
                </a:xfrm>
                <a:prstGeom prst="rect">
                  <a:avLst/>
                </a:prstGeom>
              </p:spPr>
            </p:pic>
            <p:cxnSp>
              <p:nvCxnSpPr>
                <p:cNvPr id="13" name="Straight Arrow Connector 12">
                  <a:extLst>
                    <a:ext uri="{FF2B5EF4-FFF2-40B4-BE49-F238E27FC236}">
                      <a16:creationId xmlns:a16="http://schemas.microsoft.com/office/drawing/2014/main" id="{783C7BDC-3B04-00CB-293F-9FE073C67CC1}"/>
                    </a:ext>
                  </a:extLst>
                </p:cNvPr>
                <p:cNvCxnSpPr>
                  <a:cxnSpLocks noGrp="1" noRot="1" noMove="1" noResize="1" noEditPoints="1" noAdjustHandles="1" noChangeArrowheads="1" noChangeShapeType="1"/>
                </p:cNvCxnSpPr>
                <p:nvPr/>
              </p:nvCxnSpPr>
              <p:spPr>
                <a:xfrm>
                  <a:off x="6008536" y="3336028"/>
                  <a:ext cx="17620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12CB82F9-D99C-0608-B777-6B2CBB776756}"/>
                    </a:ext>
                  </a:extLst>
                </p:cNvPr>
                <p:cNvCxnSpPr>
                  <a:cxnSpLocks noGrp="1" noRot="1" noMove="1" noResize="1" noEditPoints="1" noAdjustHandles="1" noChangeArrowheads="1" noChangeShapeType="1"/>
                </p:cNvCxnSpPr>
                <p:nvPr/>
              </p:nvCxnSpPr>
              <p:spPr>
                <a:xfrm>
                  <a:off x="4109013" y="3336028"/>
                  <a:ext cx="14951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10" name="TextBox 9">
                <a:extLst>
                  <a:ext uri="{FF2B5EF4-FFF2-40B4-BE49-F238E27FC236}">
                    <a16:creationId xmlns:a16="http://schemas.microsoft.com/office/drawing/2014/main" id="{238C0EB0-CECF-191C-EC9D-0AA4620AB6C9}"/>
                  </a:ext>
                </a:extLst>
              </p:cNvPr>
              <p:cNvSpPr txBox="1">
                <a:spLocks noGrp="1" noRot="1" noMove="1" noResize="1" noEditPoints="1" noAdjustHandles="1" noChangeArrowheads="1" noChangeShapeType="1"/>
              </p:cNvSpPr>
              <p:nvPr/>
            </p:nvSpPr>
            <p:spPr>
              <a:xfrm>
                <a:off x="3575543" y="4258880"/>
                <a:ext cx="2810968" cy="246221"/>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Fig.</a:t>
                </a:r>
                <a:r>
                  <a:rPr lang="en-GB" sz="1000" b="1">
                    <a:solidFill>
                      <a:srgbClr val="002245"/>
                    </a:solidFill>
                    <a:latin typeface="Calibri" panose="020F0502020204030204" pitchFamily="34" charset="0"/>
                    <a:cs typeface="Calibri" panose="020F0502020204030204" pitchFamily="34" charset="0"/>
                  </a:rPr>
                  <a:t> 2.</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MLM architecture</a:t>
                </a:r>
              </a:p>
            </p:txBody>
          </p:sp>
        </p:grpSp>
        <p:pic>
          <p:nvPicPr>
            <p:cNvPr id="8" name="Picture 7">
              <a:extLst>
                <a:ext uri="{FF2B5EF4-FFF2-40B4-BE49-F238E27FC236}">
                  <a16:creationId xmlns:a16="http://schemas.microsoft.com/office/drawing/2014/main" id="{0679F948-50CD-4A26-9F2B-1C21A9CD61A1}"/>
                </a:ext>
              </a:extLst>
            </p:cNvPr>
            <p:cNvPicPr>
              <a:picLocks noGrp="1" noRot="1" noChangeAspect="1" noMove="1" noResize="1" noEditPoints="1" noAdjustHandles="1" noChangeArrowheads="1" noChangeShapeType="1" noCrop="1"/>
            </p:cNvPicPr>
            <p:nvPr/>
          </p:nvPicPr>
          <p:blipFill>
            <a:blip r:embed="rId6"/>
            <a:stretch>
              <a:fillRect/>
            </a:stretch>
          </p:blipFill>
          <p:spPr>
            <a:xfrm>
              <a:off x="4111670" y="275196"/>
              <a:ext cx="1750008" cy="1833958"/>
            </a:xfrm>
            <a:prstGeom prst="rect">
              <a:avLst/>
            </a:prstGeom>
          </p:spPr>
        </p:pic>
      </p:grpSp>
      <p:sp>
        <p:nvSpPr>
          <p:cNvPr id="15" name="Text Placeholder 6">
            <a:extLst>
              <a:ext uri="{FF2B5EF4-FFF2-40B4-BE49-F238E27FC236}">
                <a16:creationId xmlns:a16="http://schemas.microsoft.com/office/drawing/2014/main" id="{118913F8-2571-21EF-3268-73ED2D85B492}"/>
              </a:ext>
            </a:extLst>
          </p:cNvPr>
          <p:cNvSpPr txBox="1">
            <a:spLocks/>
          </p:cNvSpPr>
          <p:nvPr/>
        </p:nvSpPr>
        <p:spPr>
          <a:xfrm>
            <a:off x="471486" y="8290682"/>
            <a:ext cx="5915025" cy="924404"/>
          </a:xfrm>
          <a:prstGeom prst="rect">
            <a:avLst/>
          </a:prstGeom>
        </p:spPr>
        <p:txBody>
          <a:bodyPr tIns="90000" bIns="90000"/>
          <a:lstStyle>
            <a:lvl1pPr marL="0" indent="0" algn="just" defTabSz="685800" rtl="0" eaLnBrk="1" latinLnBrk="0" hangingPunct="1">
              <a:lnSpc>
                <a:spcPct val="90000"/>
              </a:lnSpc>
              <a:spcBef>
                <a:spcPts val="750"/>
              </a:spcBef>
              <a:buFont typeface="Arial" panose="020B0604020202020204" pitchFamily="34" charset="0"/>
              <a:buNone/>
              <a:defRPr sz="1200" kern="1200">
                <a:solidFill>
                  <a:srgbClr val="001F42"/>
                </a:solidFill>
                <a:latin typeface="Calibri" panose="020F0502020204030204" pitchFamily="34" charset="0"/>
                <a:ea typeface="+mn-ea"/>
                <a:cs typeface="Calibri" panose="020F050202020403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spcAft>
                <a:spcPts val="600"/>
              </a:spcAft>
            </a:pPr>
            <a:r>
              <a:rPr lang="en-FR" sz="1050" b="1"/>
              <a:t>References</a:t>
            </a:r>
          </a:p>
          <a:p>
            <a:pPr>
              <a:spcBef>
                <a:spcPts val="0"/>
              </a:spcBef>
            </a:pPr>
            <a:r>
              <a:rPr lang="en-GB" sz="1050"/>
              <a:t>[2] Road markings dataset, 20,000 images: Lee, S., Kim, J. , Shin Yoon, J., Shin, S., Bailo, O., Kim, N., Lee, T.H., Seok Hong, H., Han, S.H., So Kweon, I.: VGPNet: Vanishing point guided network for lane and road marking detection and recognition. In: Proceedings of the IEEE international conference on computer vision. pp. 1947–1955 (2017)</a:t>
            </a:r>
          </a:p>
        </p:txBody>
      </p:sp>
      <p:cxnSp>
        <p:nvCxnSpPr>
          <p:cNvPr id="16" name="Straight Connector 15">
            <a:extLst>
              <a:ext uri="{FF2B5EF4-FFF2-40B4-BE49-F238E27FC236}">
                <a16:creationId xmlns:a16="http://schemas.microsoft.com/office/drawing/2014/main" id="{CC7A4B0F-DB0F-290E-A0E9-F67CDF3FB38A}"/>
              </a:ext>
            </a:extLst>
          </p:cNvPr>
          <p:cNvCxnSpPr>
            <a:cxnSpLocks/>
          </p:cNvCxnSpPr>
          <p:nvPr/>
        </p:nvCxnSpPr>
        <p:spPr>
          <a:xfrm flipV="1">
            <a:off x="471486" y="8290682"/>
            <a:ext cx="4320000" cy="2"/>
          </a:xfrm>
          <a:prstGeom prst="line">
            <a:avLst/>
          </a:prstGeom>
          <a:ln w="28575">
            <a:solidFill>
              <a:srgbClr val="0000CE"/>
            </a:solidFill>
          </a:ln>
        </p:spPr>
        <p:style>
          <a:lnRef idx="2">
            <a:schemeClr val="accent1"/>
          </a:lnRef>
          <a:fillRef idx="0">
            <a:schemeClr val="accent1"/>
          </a:fillRef>
          <a:effectRef idx="1">
            <a:schemeClr val="accent1"/>
          </a:effectRef>
          <a:fontRef idx="minor">
            <a:schemeClr val="tx1"/>
          </a:fontRef>
        </p:style>
      </p:cxnSp>
      <p:sp>
        <p:nvSpPr>
          <p:cNvPr id="17" name="Footer Placeholder 2">
            <a:extLst>
              <a:ext uri="{FF2B5EF4-FFF2-40B4-BE49-F238E27FC236}">
                <a16:creationId xmlns:a16="http://schemas.microsoft.com/office/drawing/2014/main" id="{FBC2222F-5103-F0B2-18E7-66171E386E4B}"/>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spTree>
    <p:extLst>
      <p:ext uri="{BB962C8B-B14F-4D97-AF65-F5344CB8AC3E}">
        <p14:creationId xmlns:p14="http://schemas.microsoft.com/office/powerpoint/2010/main" val="3918582629"/>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7F27BA-9EAC-2BE0-76B7-8DEAD50B980B}"/>
              </a:ext>
            </a:extLst>
          </p:cNvPr>
          <p:cNvSpPr>
            <a:spLocks noGrp="1"/>
          </p:cNvSpPr>
          <p:nvPr>
            <p:ph type="dt" sz="half" idx="10"/>
          </p:nvPr>
        </p:nvSpPr>
        <p:spPr/>
        <p:txBody>
          <a:bodyPr/>
          <a:lstStyle/>
          <a:p>
            <a:fld id="{E9856E1B-8E17-3F40-9625-7C355F82DED9}" type="datetime1">
              <a:rPr lang="fr-FR" smtClean="0"/>
              <a:t>03/07/2024</a:t>
            </a:fld>
            <a:endParaRPr lang="fr-FR"/>
          </a:p>
        </p:txBody>
      </p:sp>
      <p:sp>
        <p:nvSpPr>
          <p:cNvPr id="4" name="Slide Number Placeholder 3">
            <a:extLst>
              <a:ext uri="{FF2B5EF4-FFF2-40B4-BE49-F238E27FC236}">
                <a16:creationId xmlns:a16="http://schemas.microsoft.com/office/drawing/2014/main" id="{479BC03D-41C1-8140-112B-80CEEF0864BD}"/>
              </a:ext>
            </a:extLst>
          </p:cNvPr>
          <p:cNvSpPr>
            <a:spLocks noGrp="1"/>
          </p:cNvSpPr>
          <p:nvPr>
            <p:ph type="sldNum" sz="quarter" idx="12"/>
          </p:nvPr>
        </p:nvSpPr>
        <p:spPr/>
        <p:txBody>
          <a:bodyPr/>
          <a:lstStyle/>
          <a:p>
            <a:fld id="{27C6CCC6-2BE5-4E42-96A4-D1E8E81A3D8E}" type="slidenum">
              <a:rPr lang="fr-FR" smtClean="0"/>
              <a:t>5</a:t>
            </a:fld>
            <a:endParaRPr lang="fr-FR"/>
          </a:p>
        </p:txBody>
      </p:sp>
      <p:sp>
        <p:nvSpPr>
          <p:cNvPr id="5" name="Text Placeholder 4">
            <a:extLst>
              <a:ext uri="{FF2B5EF4-FFF2-40B4-BE49-F238E27FC236}">
                <a16:creationId xmlns:a16="http://schemas.microsoft.com/office/drawing/2014/main" id="{E81C9123-8FC9-D7B0-AFEB-D2F09A3C3438}"/>
              </a:ext>
            </a:extLst>
          </p:cNvPr>
          <p:cNvSpPr>
            <a:spLocks noGrp="1"/>
          </p:cNvSpPr>
          <p:nvPr>
            <p:ph type="body" sz="quarter" idx="13"/>
          </p:nvPr>
        </p:nvSpPr>
        <p:spPr>
          <a:xfrm>
            <a:off x="471488" y="471600"/>
            <a:ext cx="5915026" cy="8460000"/>
          </a:xfrm>
        </p:spPr>
        <p:txBody>
          <a:bodyPr>
            <a:noAutofit/>
          </a:bodyPr>
          <a:lstStyle/>
          <a:p>
            <a:pPr>
              <a:spcAft>
                <a:spcPts val="800"/>
              </a:spcAft>
            </a:pPr>
            <a:r>
              <a:rPr lang="en-GB" sz="1100"/>
              <a:t>using dedicated datasets to improve this specific class detection performance. The new bike lane dataset allowed the third training iterations of the second model to be able to detect a wider range of bike lanes.</a:t>
            </a: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b="1"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3.2. Layer 2: Aerial Level </a:t>
            </a: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sz="11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The second layer consists of  a YOLOv8 model for detecting intersection characteristics, such as roundabouts and grade junctions</a:t>
            </a:r>
            <a:r>
              <a:rPr lang="en-GB" sz="1100"/>
              <a:t>. All features of this model, including both the dataset and the annotations, were specific to detecting these attributes. </a:t>
            </a:r>
            <a:r>
              <a:rPr kumimoji="0" lang="en-GB" sz="11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The dataset consisted of LMICs satellite images obtained from Google Maps (manually labelled using </a:t>
            </a:r>
            <a:r>
              <a:rPr kumimoji="0" lang="en-GB" sz="1100" b="0" i="0" u="none" strike="noStrike" kern="1200" cap="none" spc="0" normalizeH="0" baseline="0" noProof="0" err="1">
                <a:ln>
                  <a:noFill/>
                </a:ln>
                <a:effectLst/>
                <a:uLnTx/>
                <a:uFillTx/>
                <a:latin typeface="Calibri" panose="020F0502020204030204" pitchFamily="34" charset="0"/>
                <a:ea typeface="+mn-ea"/>
                <a:cs typeface="Calibri" panose="020F0502020204030204" pitchFamily="34" charset="0"/>
              </a:rPr>
              <a:t>Roboflow</a:t>
            </a:r>
            <a:r>
              <a:rPr kumimoji="0" lang="en-GB" sz="11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 This model is initiated if and only if the user specifies the need for aerial view detection. The focus shifted once the limitations of the initial GL method became apparent, when it was necessary to detect intersections, prompting the adoption to a new aerial perspective.</a:t>
            </a: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b="1"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3.3. Layer 3: Lane &amp; Road Marking </a:t>
            </a:r>
          </a:p>
          <a:p>
            <a:pPr marL="0" marR="0" lvl="0" indent="0" algn="just" defTabSz="685800" rtl="0" eaLnBrk="1" fontAlgn="auto" latinLnBrk="0" hangingPunct="1">
              <a:lnSpc>
                <a:spcPct val="110000"/>
              </a:lnSpc>
              <a:spcBef>
                <a:spcPts val="0"/>
              </a:spcBef>
              <a:spcAft>
                <a:spcPts val="700"/>
              </a:spcAft>
              <a:buClrTx/>
              <a:buSzTx/>
              <a:buFont typeface="Arial" panose="020B0604020202020204" pitchFamily="34" charset="0"/>
              <a:buNone/>
              <a:tabLst/>
              <a:defRPr/>
            </a:pPr>
            <a:r>
              <a:rPr kumimoji="0" lang="en-GB" sz="11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The third layer consists of a final YOLOv8 model for detecting road markings such as: direction arrows, diamond signals, slow signs, continuous lane marking such as edge lines, yellow markings, bike lanes, pedestrian marked crossings and bus lanes (which is a brand-new attribute, not required yet for the RSSAT). </a:t>
            </a: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lang="en-GB" sz="1100"/>
              <a:t>This model uses data that reverts to a ground-level point of view, allowing the reuse of the same LMICs originated training dataset used for Layer 1.</a:t>
            </a:r>
            <a:endParaRPr kumimoji="0" lang="en-GB" sz="11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endParaRPr>
          </a:p>
          <a:p>
            <a:pPr marL="0" marR="0" lvl="0" indent="0" algn="just" defTabSz="685800" rtl="0" eaLnBrk="1" fontAlgn="auto" latinLnBrk="0" hangingPunct="1">
              <a:lnSpc>
                <a:spcPct val="110000"/>
              </a:lnSpc>
              <a:spcBef>
                <a:spcPts val="0"/>
              </a:spcBef>
              <a:spcAft>
                <a:spcPts val="700"/>
              </a:spcAft>
              <a:buClrTx/>
              <a:buSzTx/>
              <a:buFont typeface="Arial" panose="020B0604020202020204" pitchFamily="34" charset="0"/>
              <a:buNone/>
              <a:tabLst/>
              <a:defRPr/>
            </a:pPr>
            <a:r>
              <a:rPr kumimoji="0" lang="en-GB" b="1"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3.4 Merging the Layers</a:t>
            </a:r>
          </a:p>
          <a:p>
            <a:pPr>
              <a:spcAft>
                <a:spcPts val="800"/>
              </a:spcAft>
              <a:defRPr/>
            </a:pPr>
            <a:r>
              <a:rPr kumimoji="0" lang="en-GB" sz="11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The Multi-Layer Model can process </a:t>
            </a:r>
            <a:r>
              <a:rPr lang="en-GB" sz="1100"/>
              <a:t>either </a:t>
            </a:r>
            <a:r>
              <a:rPr lang="en-GB" sz="1100" err="1"/>
              <a:t>im</a:t>
            </a:r>
            <a:r>
              <a:rPr kumimoji="0" lang="en-GB" sz="11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ages, videos, or both (the videos are discretised as a series of pictures) as an input. To analyse a road, one can then </a:t>
            </a:r>
            <a:r>
              <a:rPr lang="en-GB" sz="1100"/>
              <a:t>input a series of ground-level pictures, which intersection is disjointed, or ground-level video of the road. Satellite pictures or videos are optional and can be avoided if the classes identified by Layer 3 are not needed. </a:t>
            </a:r>
            <a:r>
              <a:rPr kumimoji="0" lang="en-GB" sz="11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The algorithm processes each picture one after another. Each model is applied one after another on every picture to extract its relative classes. </a:t>
            </a:r>
            <a:r>
              <a:rPr lang="en-GB" sz="1100"/>
              <a:t>This method allowed for detailed and unique object identification. The results are stored in </a:t>
            </a:r>
            <a:r>
              <a:rPr lang="en-GB" sz="1100" i="1" err="1"/>
              <a:t>grouped_result_detailed</a:t>
            </a:r>
            <a:r>
              <a:rPr lang="en-GB" sz="1100" i="1"/>
              <a:t> </a:t>
            </a:r>
            <a:r>
              <a:rPr lang="en-GB" sz="1100"/>
              <a:t>table, where the field headings are: </a:t>
            </a:r>
            <a:r>
              <a:rPr lang="en-GB" sz="1100" i="1"/>
              <a:t>filename</a:t>
            </a:r>
            <a:r>
              <a:rPr lang="en-GB" sz="1100"/>
              <a:t>, </a:t>
            </a:r>
            <a:r>
              <a:rPr lang="en-GB" sz="1100" i="1" err="1"/>
              <a:t>object_id</a:t>
            </a:r>
            <a:r>
              <a:rPr lang="en-GB" sz="1100"/>
              <a:t>, </a:t>
            </a:r>
            <a:r>
              <a:rPr lang="en-GB" sz="1100" i="1"/>
              <a:t>class</a:t>
            </a:r>
            <a:r>
              <a:rPr lang="en-GB" sz="1100"/>
              <a:t>, </a:t>
            </a:r>
            <a:r>
              <a:rPr lang="en-GB" sz="1100" i="1"/>
              <a:t>confidence</a:t>
            </a:r>
            <a:r>
              <a:rPr lang="en-GB" sz="1100"/>
              <a:t>, </a:t>
            </a:r>
            <a:r>
              <a:rPr lang="en-GB" sz="1100" i="1"/>
              <a:t>Index</a:t>
            </a:r>
            <a:r>
              <a:rPr lang="en-GB" sz="1100"/>
              <a:t> (a file index), </a:t>
            </a:r>
            <a:r>
              <a:rPr lang="en-GB" sz="1100" i="1"/>
              <a:t>GPS</a:t>
            </a:r>
            <a:r>
              <a:rPr lang="en-GB" sz="1100"/>
              <a:t> (at present this column is left empty, allowing a space for this section to be developed). This structure leaves the possibility for future work to address unique object level treatment. </a:t>
            </a:r>
          </a:p>
          <a:p>
            <a:pPr>
              <a:spcAft>
                <a:spcPts val="800"/>
              </a:spcAft>
              <a:defRPr/>
            </a:pPr>
            <a:r>
              <a:rPr kumimoji="0" lang="en-GB" sz="11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Nevertheless,</a:t>
            </a:r>
            <a:r>
              <a:rPr lang="en-GB" sz="1100"/>
              <a:t> road safety attribute assessment requires a different approach</a:t>
            </a:r>
            <a:r>
              <a:rPr kumimoji="0" lang="en-GB" sz="11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 The RSSAT requires specific road features, thus the detailed table </a:t>
            </a:r>
            <a:r>
              <a:rPr lang="en-GB" sz="1100" err="1"/>
              <a:t>i</a:t>
            </a:r>
            <a:r>
              <a:rPr kumimoji="0" lang="en-GB" sz="11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s refined to aggregate results per road section. This formatted table summarises findings across distinct categories such as: intersection characteristics, pedestrian crossings, roadside objects, and segment attributes. </a:t>
            </a:r>
          </a:p>
          <a:p>
            <a:pPr>
              <a:spcAft>
                <a:spcPts val="800"/>
              </a:spcAft>
              <a:defRPr/>
            </a:pPr>
            <a:r>
              <a:rPr kumimoji="0" lang="en-GB" sz="11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Objective evaluation criteria are applied throughout the analysis to interpret feature presence and condition. Criteria include cumulative counts, average confidences, and thresholds derived from the aggregated data to ensure consistent and reliable outcomes.</a:t>
            </a:r>
          </a:p>
          <a:p>
            <a:pPr lvl="0">
              <a:spcAft>
                <a:spcPts val="800"/>
              </a:spcAft>
              <a:defRPr/>
            </a:pPr>
            <a:r>
              <a:rPr kumimoji="0" lang="en-GB" sz="11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Interactive </a:t>
            </a:r>
            <a:r>
              <a:rPr lang="en-GB" sz="1100"/>
              <a:t>elements are </a:t>
            </a:r>
            <a:r>
              <a:rPr kumimoji="0" lang="en-GB" sz="11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integrated </a:t>
            </a:r>
            <a:r>
              <a:rPr lang="en-GB" sz="1100"/>
              <a:t>throughout the full script </a:t>
            </a:r>
            <a:r>
              <a:rPr kumimoji="0" lang="en-GB" sz="11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to facilitate user inputs, and to ease advancement and outputs savings during script execution.</a:t>
            </a:r>
          </a:p>
          <a:p>
            <a:pPr lvl="0">
              <a:spcAft>
                <a:spcPts val="800"/>
              </a:spcAft>
              <a:defRPr/>
            </a:pPr>
            <a:r>
              <a:rPr kumimoji="0" lang="en-GB" sz="1400" b="1" i="0" u="none" strike="noStrike" kern="1200" cap="none" spc="0" normalizeH="0" baseline="0" noProof="0">
                <a:ln>
                  <a:noFill/>
                </a:ln>
                <a:effectLst/>
                <a:uLnTx/>
                <a:uFillTx/>
                <a:latin typeface="Calibri"/>
                <a:ea typeface="Calibri"/>
                <a:cs typeface="Calibri"/>
              </a:rPr>
              <a:t>4. Results</a:t>
            </a:r>
          </a:p>
          <a:p>
            <a:pPr lvl="0">
              <a:spcAft>
                <a:spcPts val="800"/>
              </a:spcAft>
              <a:defRPr/>
            </a:pPr>
            <a:r>
              <a:rPr kumimoji="0" lang="en-GB" sz="1100" i="0" u="none" strike="noStrike" kern="1200" cap="none" spc="0" normalizeH="0" baseline="0" noProof="0">
                <a:ln>
                  <a:noFill/>
                </a:ln>
                <a:effectLst/>
                <a:uLnTx/>
                <a:uFillTx/>
                <a:ea typeface="Calibri"/>
              </a:rPr>
              <a:t>The models respectively took 35, 45, 30, and 50 hours to be trained using the High-Performance Computing (HPC) system </a:t>
            </a:r>
            <a:r>
              <a:rPr lang="en-GB" sz="1100">
                <a:ea typeface="Calibri"/>
              </a:rPr>
              <a:t>at</a:t>
            </a:r>
            <a:r>
              <a:rPr kumimoji="0" lang="en-GB" sz="1100" i="0" u="none" strike="noStrike" kern="1200" cap="none" spc="0" normalizeH="0" baseline="0" noProof="0">
                <a:ln>
                  <a:noFill/>
                </a:ln>
                <a:effectLst/>
                <a:uLnTx/>
                <a:uFillTx/>
                <a:ea typeface="Calibri"/>
              </a:rPr>
              <a:t> Imperial College London. HPC specifications are: Ubuntu 20.04, 48-core EPYC 7443 CPU, RTX A5000 GPU, 256GB of RAM. </a:t>
            </a:r>
            <a:r>
              <a:rPr lang="en-GB" sz="1100" i="1">
                <a:ea typeface="Calibri"/>
              </a:rPr>
              <a:t>Nota bene</a:t>
            </a:r>
            <a:r>
              <a:rPr lang="en-GB" sz="1100">
                <a:ea typeface="Calibri"/>
              </a:rPr>
              <a:t>, make sure YOLOv8 performs the calculations on the GPU.</a:t>
            </a:r>
            <a:endParaRPr kumimoji="0" lang="en-GB" sz="1100" i="0" u="none" strike="noStrike" kern="1200" cap="none" spc="0" normalizeH="0" baseline="0" noProof="0">
              <a:ln>
                <a:noFill/>
              </a:ln>
              <a:effectLst/>
              <a:uLnTx/>
              <a:uFillTx/>
              <a:ea typeface="Calibri"/>
            </a:endParaRPr>
          </a:p>
        </p:txBody>
      </p:sp>
      <p:sp>
        <p:nvSpPr>
          <p:cNvPr id="16" name="Footer Placeholder 2">
            <a:extLst>
              <a:ext uri="{FF2B5EF4-FFF2-40B4-BE49-F238E27FC236}">
                <a16:creationId xmlns:a16="http://schemas.microsoft.com/office/drawing/2014/main" id="{475B349A-188B-226A-B8A7-75FA01AE33B2}"/>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grpSp>
        <p:nvGrpSpPr>
          <p:cNvPr id="42" name="Group 41">
            <a:extLst>
              <a:ext uri="{FF2B5EF4-FFF2-40B4-BE49-F238E27FC236}">
                <a16:creationId xmlns:a16="http://schemas.microsoft.com/office/drawing/2014/main" id="{0FB95EF9-A95F-A223-6358-BF0A57A413BD}"/>
              </a:ext>
            </a:extLst>
          </p:cNvPr>
          <p:cNvGrpSpPr/>
          <p:nvPr/>
        </p:nvGrpSpPr>
        <p:grpSpPr>
          <a:xfrm>
            <a:off x="8534151" y="595183"/>
            <a:ext cx="6822293" cy="7159865"/>
            <a:chOff x="8534151" y="595183"/>
            <a:chExt cx="6822293" cy="7159865"/>
          </a:xfrm>
        </p:grpSpPr>
        <p:grpSp>
          <p:nvGrpSpPr>
            <p:cNvPr id="55" name="Group 54">
              <a:extLst>
                <a:ext uri="{FF2B5EF4-FFF2-40B4-BE49-F238E27FC236}">
                  <a16:creationId xmlns:a16="http://schemas.microsoft.com/office/drawing/2014/main" id="{3CC57B46-980B-3CBF-10C7-BE38EF53AEF2}"/>
                </a:ext>
              </a:extLst>
            </p:cNvPr>
            <p:cNvGrpSpPr>
              <a:grpSpLocks noChangeAspect="1"/>
            </p:cNvGrpSpPr>
            <p:nvPr/>
          </p:nvGrpSpPr>
          <p:grpSpPr>
            <a:xfrm>
              <a:off x="8534151" y="595183"/>
              <a:ext cx="6822293" cy="7159865"/>
              <a:chOff x="261259" y="264292"/>
              <a:chExt cx="6895445" cy="7236638"/>
            </a:xfrm>
          </p:grpSpPr>
          <p:grpSp>
            <p:nvGrpSpPr>
              <p:cNvPr id="56" name="Group 55">
                <a:extLst>
                  <a:ext uri="{FF2B5EF4-FFF2-40B4-BE49-F238E27FC236}">
                    <a16:creationId xmlns:a16="http://schemas.microsoft.com/office/drawing/2014/main" id="{E75EA1BB-8A9F-4F91-7A37-6D57F3AFBF56}"/>
                  </a:ext>
                </a:extLst>
              </p:cNvPr>
              <p:cNvGrpSpPr>
                <a:grpSpLocks noChangeAspect="1"/>
              </p:cNvGrpSpPr>
              <p:nvPr/>
            </p:nvGrpSpPr>
            <p:grpSpPr>
              <a:xfrm>
                <a:off x="261259" y="264292"/>
                <a:ext cx="6895445" cy="7236638"/>
                <a:chOff x="-40254" y="-1374213"/>
                <a:chExt cx="10020668" cy="10516481"/>
              </a:xfrm>
            </p:grpSpPr>
            <p:sp>
              <p:nvSpPr>
                <p:cNvPr id="77" name="TextBox 76">
                  <a:extLst>
                    <a:ext uri="{FF2B5EF4-FFF2-40B4-BE49-F238E27FC236}">
                      <a16:creationId xmlns:a16="http://schemas.microsoft.com/office/drawing/2014/main" id="{465D4969-CFF9-52B1-30A9-4CCEF9EF0A5D}"/>
                    </a:ext>
                  </a:extLst>
                </p:cNvPr>
                <p:cNvSpPr txBox="1"/>
                <p:nvPr/>
              </p:nvSpPr>
              <p:spPr>
                <a:xfrm>
                  <a:off x="5513748" y="3869720"/>
                  <a:ext cx="1417578" cy="369332"/>
                </a:xfrm>
                <a:prstGeom prst="rect">
                  <a:avLst/>
                </a:prstGeom>
                <a:noFill/>
              </p:spPr>
              <p:txBody>
                <a:bodyPr wrap="square" rtlCol="0" anchor="ctr">
                  <a:spAutoFit/>
                </a:bodyPr>
                <a:lstStyle/>
                <a:p>
                  <a:r>
                    <a:rPr lang="en-FR"/>
                    <a:t>…</a:t>
                  </a:r>
                </a:p>
              </p:txBody>
            </p:sp>
            <p:grpSp>
              <p:nvGrpSpPr>
                <p:cNvPr id="78" name="Group 77">
                  <a:extLst>
                    <a:ext uri="{FF2B5EF4-FFF2-40B4-BE49-F238E27FC236}">
                      <a16:creationId xmlns:a16="http://schemas.microsoft.com/office/drawing/2014/main" id="{E5DC4876-79D3-90E9-1A0D-ACB03122A34B}"/>
                    </a:ext>
                  </a:extLst>
                </p:cNvPr>
                <p:cNvGrpSpPr>
                  <a:grpSpLocks noChangeAspect="1"/>
                </p:cNvGrpSpPr>
                <p:nvPr/>
              </p:nvGrpSpPr>
              <p:grpSpPr>
                <a:xfrm>
                  <a:off x="-40254" y="-1374213"/>
                  <a:ext cx="10020668" cy="10516481"/>
                  <a:chOff x="0" y="-1455979"/>
                  <a:chExt cx="10020668" cy="10516481"/>
                </a:xfrm>
              </p:grpSpPr>
              <p:grpSp>
                <p:nvGrpSpPr>
                  <p:cNvPr id="79" name="Group 78">
                    <a:extLst>
                      <a:ext uri="{FF2B5EF4-FFF2-40B4-BE49-F238E27FC236}">
                        <a16:creationId xmlns:a16="http://schemas.microsoft.com/office/drawing/2014/main" id="{0FA5A596-3AD2-3254-F71C-FFAF38F0C46D}"/>
                      </a:ext>
                    </a:extLst>
                  </p:cNvPr>
                  <p:cNvGrpSpPr/>
                  <p:nvPr/>
                </p:nvGrpSpPr>
                <p:grpSpPr>
                  <a:xfrm>
                    <a:off x="97415" y="1640941"/>
                    <a:ext cx="5345588" cy="6625705"/>
                    <a:chOff x="1065887" y="1640941"/>
                    <a:chExt cx="5345588" cy="6625705"/>
                  </a:xfrm>
                </p:grpSpPr>
                <p:grpSp>
                  <p:nvGrpSpPr>
                    <p:cNvPr id="85" name="Group 84">
                      <a:extLst>
                        <a:ext uri="{FF2B5EF4-FFF2-40B4-BE49-F238E27FC236}">
                          <a16:creationId xmlns:a16="http://schemas.microsoft.com/office/drawing/2014/main" id="{71263B1B-BE78-D8EF-8CA7-3594AC7659B7}"/>
                        </a:ext>
                      </a:extLst>
                    </p:cNvPr>
                    <p:cNvGrpSpPr/>
                    <p:nvPr/>
                  </p:nvGrpSpPr>
                  <p:grpSpPr>
                    <a:xfrm>
                      <a:off x="1065887" y="1640941"/>
                      <a:ext cx="4726226" cy="6625705"/>
                      <a:chOff x="1660287" y="938971"/>
                      <a:chExt cx="4726226" cy="6625705"/>
                    </a:xfrm>
                  </p:grpSpPr>
                  <p:sp>
                    <p:nvSpPr>
                      <p:cNvPr id="95" name="Rectangle 94">
                        <a:extLst>
                          <a:ext uri="{FF2B5EF4-FFF2-40B4-BE49-F238E27FC236}">
                            <a16:creationId xmlns:a16="http://schemas.microsoft.com/office/drawing/2014/main" id="{C744CED0-3CB7-E323-0584-47050E28848C}"/>
                          </a:ext>
                        </a:extLst>
                      </p:cNvPr>
                      <p:cNvSpPr>
                        <a:spLocks noChangeAspect="1"/>
                      </p:cNvSpPr>
                      <p:nvPr/>
                    </p:nvSpPr>
                    <p:spPr>
                      <a:xfrm>
                        <a:off x="3327821" y="5312609"/>
                        <a:ext cx="3058692" cy="2252067"/>
                      </a:xfrm>
                      <a:prstGeom prst="rect">
                        <a:avLst/>
                      </a:prstGeom>
                      <a:blipFill dpi="0"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a:blip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96" name="Rectangle 95">
                        <a:extLst>
                          <a:ext uri="{FF2B5EF4-FFF2-40B4-BE49-F238E27FC236}">
                            <a16:creationId xmlns:a16="http://schemas.microsoft.com/office/drawing/2014/main" id="{04462C53-D521-1943-FF64-BB94E5CA0D36}"/>
                          </a:ext>
                        </a:extLst>
                      </p:cNvPr>
                      <p:cNvSpPr>
                        <a:spLocks noChangeAspect="1"/>
                      </p:cNvSpPr>
                      <p:nvPr/>
                    </p:nvSpPr>
                    <p:spPr>
                      <a:xfrm>
                        <a:off x="3327821" y="938971"/>
                        <a:ext cx="3058692" cy="2252066"/>
                      </a:xfrm>
                      <a:prstGeom prst="rect">
                        <a:avLst/>
                      </a:prstGeom>
                      <a:blipFill dpi="0"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a:blip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97" name="Rectangle 96">
                        <a:extLst>
                          <a:ext uri="{FF2B5EF4-FFF2-40B4-BE49-F238E27FC236}">
                            <a16:creationId xmlns:a16="http://schemas.microsoft.com/office/drawing/2014/main" id="{63A8323B-9415-9AB4-00FB-E74D2F3A4BFD}"/>
                          </a:ext>
                        </a:extLst>
                      </p:cNvPr>
                      <p:cNvSpPr>
                        <a:spLocks noChangeAspect="1"/>
                      </p:cNvSpPr>
                      <p:nvPr/>
                    </p:nvSpPr>
                    <p:spPr>
                      <a:xfrm>
                        <a:off x="3327821" y="3125790"/>
                        <a:ext cx="3058692" cy="2252067"/>
                      </a:xfrm>
                      <a:prstGeom prst="rect">
                        <a:avLst/>
                      </a:prstGeom>
                      <a:blipFill dpi="0"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a:blip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98" name="Rectangle 97">
                        <a:extLst>
                          <a:ext uri="{FF2B5EF4-FFF2-40B4-BE49-F238E27FC236}">
                            <a16:creationId xmlns:a16="http://schemas.microsoft.com/office/drawing/2014/main" id="{F85FFB44-7FF1-CC92-26B2-14425665F740}"/>
                          </a:ext>
                        </a:extLst>
                      </p:cNvPr>
                      <p:cNvSpPr>
                        <a:spLocks noChangeAspect="1"/>
                      </p:cNvSpPr>
                      <p:nvPr/>
                    </p:nvSpPr>
                    <p:spPr>
                      <a:xfrm>
                        <a:off x="1660287" y="938971"/>
                        <a:ext cx="3058692" cy="2252067"/>
                      </a:xfrm>
                      <a:prstGeom prst="rect">
                        <a:avLst/>
                      </a:prstGeom>
                      <a:blipFill dpi="0" rotWithShape="1">
                        <a:blip r:embed="rId3">
                          <a:extLst>
                            <a:ext uri="{28A0092B-C50C-407E-A947-70E740481C1C}">
                              <a14:useLocalDpi xmlns:a14="http://schemas.microsoft.com/office/drawing/2010/main" val="0"/>
                            </a:ext>
                          </a:extLst>
                        </a:blip>
                        <a:srcRect/>
                        <a:stretch>
                          <a:fillRect/>
                        </a:stretch>
                      </a:blip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99" name="Rectangle 98">
                        <a:extLst>
                          <a:ext uri="{FF2B5EF4-FFF2-40B4-BE49-F238E27FC236}">
                            <a16:creationId xmlns:a16="http://schemas.microsoft.com/office/drawing/2014/main" id="{FD22F11A-6163-C6DE-A014-0B4969074363}"/>
                          </a:ext>
                        </a:extLst>
                      </p:cNvPr>
                      <p:cNvSpPr>
                        <a:spLocks noChangeAspect="1"/>
                      </p:cNvSpPr>
                      <p:nvPr/>
                    </p:nvSpPr>
                    <p:spPr>
                      <a:xfrm>
                        <a:off x="1660287" y="3125790"/>
                        <a:ext cx="3058692" cy="2252067"/>
                      </a:xfrm>
                      <a:prstGeom prst="rect">
                        <a:avLst/>
                      </a:prstGeom>
                      <a:blipFill dpi="0" rotWithShape="1">
                        <a:blip r:embed="rId3">
                          <a:extLst>
                            <a:ext uri="{28A0092B-C50C-407E-A947-70E740481C1C}">
                              <a14:useLocalDpi xmlns:a14="http://schemas.microsoft.com/office/drawing/2010/main" val="0"/>
                            </a:ext>
                          </a:extLst>
                        </a:blip>
                        <a:srcRect/>
                        <a:stretch>
                          <a:fillRect/>
                        </a:stretch>
                      </a:blip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00" name="Rectangle 99">
                        <a:extLst>
                          <a:ext uri="{FF2B5EF4-FFF2-40B4-BE49-F238E27FC236}">
                            <a16:creationId xmlns:a16="http://schemas.microsoft.com/office/drawing/2014/main" id="{8536BEE2-7EA3-13C8-BE31-E01FC771558D}"/>
                          </a:ext>
                        </a:extLst>
                      </p:cNvPr>
                      <p:cNvSpPr>
                        <a:spLocks noChangeAspect="1"/>
                      </p:cNvSpPr>
                      <p:nvPr/>
                    </p:nvSpPr>
                    <p:spPr>
                      <a:xfrm>
                        <a:off x="1660287" y="5312609"/>
                        <a:ext cx="3058692" cy="2252067"/>
                      </a:xfrm>
                      <a:prstGeom prst="rect">
                        <a:avLst/>
                      </a:prstGeom>
                      <a:blipFill dpi="0" rotWithShape="1">
                        <a:blip r:embed="rId3">
                          <a:extLst>
                            <a:ext uri="{28A0092B-C50C-407E-A947-70E740481C1C}">
                              <a14:useLocalDpi xmlns:a14="http://schemas.microsoft.com/office/drawing/2010/main" val="0"/>
                            </a:ext>
                          </a:extLst>
                        </a:blip>
                        <a:srcRect/>
                        <a:stretch>
                          <a:fillRect/>
                        </a:stretch>
                      </a:blip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grpSp>
                <p:cxnSp>
                  <p:nvCxnSpPr>
                    <p:cNvPr id="86" name="Straight Arrow Connector 85">
                      <a:extLst>
                        <a:ext uri="{FF2B5EF4-FFF2-40B4-BE49-F238E27FC236}">
                          <a16:creationId xmlns:a16="http://schemas.microsoft.com/office/drawing/2014/main" id="{9F967C81-60D8-17D2-909C-933E68F33F50}"/>
                        </a:ext>
                      </a:extLst>
                    </p:cNvPr>
                    <p:cNvCxnSpPr>
                      <a:cxnSpLocks/>
                    </p:cNvCxnSpPr>
                    <p:nvPr/>
                  </p:nvCxnSpPr>
                  <p:spPr>
                    <a:xfrm>
                      <a:off x="5653159" y="2166429"/>
                      <a:ext cx="758316" cy="0"/>
                    </a:xfrm>
                    <a:prstGeom prst="straightConnector1">
                      <a:avLst/>
                    </a:prstGeom>
                    <a:ln w="38100">
                      <a:solidFill>
                        <a:srgbClr val="5793A6"/>
                      </a:solidFill>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696E31DC-CBBD-EDC4-1F42-CCC11F33246F}"/>
                        </a:ext>
                      </a:extLst>
                    </p:cNvPr>
                    <p:cNvCxnSpPr>
                      <a:cxnSpLocks/>
                    </p:cNvCxnSpPr>
                    <p:nvPr/>
                  </p:nvCxnSpPr>
                  <p:spPr>
                    <a:xfrm>
                      <a:off x="5653159" y="2822571"/>
                      <a:ext cx="758316" cy="0"/>
                    </a:xfrm>
                    <a:prstGeom prst="straightConnector1">
                      <a:avLst/>
                    </a:prstGeom>
                    <a:ln w="38100">
                      <a:solidFill>
                        <a:srgbClr val="5793A6"/>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08461A7D-6ADB-88F4-5B5D-9518117CBCEC}"/>
                        </a:ext>
                      </a:extLst>
                    </p:cNvPr>
                    <p:cNvCxnSpPr>
                      <a:cxnSpLocks/>
                    </p:cNvCxnSpPr>
                    <p:nvPr/>
                  </p:nvCxnSpPr>
                  <p:spPr>
                    <a:xfrm>
                      <a:off x="5653159" y="3478713"/>
                      <a:ext cx="758316" cy="0"/>
                    </a:xfrm>
                    <a:prstGeom prst="straightConnector1">
                      <a:avLst/>
                    </a:prstGeom>
                    <a:ln w="38100">
                      <a:solidFill>
                        <a:srgbClr val="5793A6"/>
                      </a:solidFill>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E66DE849-7F69-6A23-F15E-7EAE76A03166}"/>
                        </a:ext>
                      </a:extLst>
                    </p:cNvPr>
                    <p:cNvCxnSpPr>
                      <a:cxnSpLocks/>
                    </p:cNvCxnSpPr>
                    <p:nvPr/>
                  </p:nvCxnSpPr>
                  <p:spPr>
                    <a:xfrm>
                      <a:off x="5653159" y="4409671"/>
                      <a:ext cx="758316" cy="0"/>
                    </a:xfrm>
                    <a:prstGeom prst="straightConnector1">
                      <a:avLst/>
                    </a:prstGeom>
                    <a:ln w="38100">
                      <a:solidFill>
                        <a:srgbClr val="71A769"/>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CB6B999C-C21E-03D1-D860-333E1F66B219}"/>
                        </a:ext>
                      </a:extLst>
                    </p:cNvPr>
                    <p:cNvCxnSpPr>
                      <a:cxnSpLocks/>
                    </p:cNvCxnSpPr>
                    <p:nvPr/>
                  </p:nvCxnSpPr>
                  <p:spPr>
                    <a:xfrm>
                      <a:off x="5653159" y="5065813"/>
                      <a:ext cx="758316" cy="0"/>
                    </a:xfrm>
                    <a:prstGeom prst="straightConnector1">
                      <a:avLst/>
                    </a:prstGeom>
                    <a:ln w="38100">
                      <a:solidFill>
                        <a:srgbClr val="71A769"/>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09D87377-9220-9705-8937-8988D5467E44}"/>
                        </a:ext>
                      </a:extLst>
                    </p:cNvPr>
                    <p:cNvCxnSpPr>
                      <a:cxnSpLocks/>
                    </p:cNvCxnSpPr>
                    <p:nvPr/>
                  </p:nvCxnSpPr>
                  <p:spPr>
                    <a:xfrm>
                      <a:off x="5653159" y="5721955"/>
                      <a:ext cx="758316" cy="0"/>
                    </a:xfrm>
                    <a:prstGeom prst="straightConnector1">
                      <a:avLst/>
                    </a:prstGeom>
                    <a:ln w="38100">
                      <a:solidFill>
                        <a:srgbClr val="71A769"/>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ADAB32C4-CB4A-181C-AAB0-708FE8F85959}"/>
                        </a:ext>
                      </a:extLst>
                    </p:cNvPr>
                    <p:cNvCxnSpPr>
                      <a:cxnSpLocks/>
                    </p:cNvCxnSpPr>
                    <p:nvPr/>
                  </p:nvCxnSpPr>
                  <p:spPr>
                    <a:xfrm>
                      <a:off x="5628197" y="6673504"/>
                      <a:ext cx="758316" cy="0"/>
                    </a:xfrm>
                    <a:prstGeom prst="straightConnector1">
                      <a:avLst/>
                    </a:prstGeom>
                    <a:ln w="38100">
                      <a:solidFill>
                        <a:srgbClr val="A76A53"/>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9B0C40E7-BC4D-0102-6FDA-89F88D9C5B82}"/>
                        </a:ext>
                      </a:extLst>
                    </p:cNvPr>
                    <p:cNvCxnSpPr>
                      <a:cxnSpLocks/>
                    </p:cNvCxnSpPr>
                    <p:nvPr/>
                  </p:nvCxnSpPr>
                  <p:spPr>
                    <a:xfrm>
                      <a:off x="5628197" y="7329646"/>
                      <a:ext cx="758316" cy="0"/>
                    </a:xfrm>
                    <a:prstGeom prst="straightConnector1">
                      <a:avLst/>
                    </a:prstGeom>
                    <a:ln w="38100">
                      <a:solidFill>
                        <a:srgbClr val="A76A53"/>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0E840678-2A06-D363-154B-9B31043C452C}"/>
                        </a:ext>
                      </a:extLst>
                    </p:cNvPr>
                    <p:cNvCxnSpPr>
                      <a:cxnSpLocks/>
                    </p:cNvCxnSpPr>
                    <p:nvPr/>
                  </p:nvCxnSpPr>
                  <p:spPr>
                    <a:xfrm>
                      <a:off x="5628197" y="7985788"/>
                      <a:ext cx="758316" cy="0"/>
                    </a:xfrm>
                    <a:prstGeom prst="straightConnector1">
                      <a:avLst/>
                    </a:prstGeom>
                    <a:ln w="38100">
                      <a:solidFill>
                        <a:srgbClr val="A76A53"/>
                      </a:solidFill>
                      <a:tailEnd type="triangle"/>
                    </a:ln>
                  </p:spPr>
                  <p:style>
                    <a:lnRef idx="2">
                      <a:schemeClr val="accent1"/>
                    </a:lnRef>
                    <a:fillRef idx="0">
                      <a:schemeClr val="accent1"/>
                    </a:fillRef>
                    <a:effectRef idx="1">
                      <a:schemeClr val="accent1"/>
                    </a:effectRef>
                    <a:fontRef idx="minor">
                      <a:schemeClr val="tx1"/>
                    </a:fontRef>
                  </p:style>
                </p:cxnSp>
              </p:grpSp>
              <p:sp>
                <p:nvSpPr>
                  <p:cNvPr id="80" name="TextBox 79">
                    <a:extLst>
                      <a:ext uri="{FF2B5EF4-FFF2-40B4-BE49-F238E27FC236}">
                        <a16:creationId xmlns:a16="http://schemas.microsoft.com/office/drawing/2014/main" id="{0A9A5F25-2F27-A806-2556-0891C364A2AE}"/>
                      </a:ext>
                    </a:extLst>
                  </p:cNvPr>
                  <p:cNvSpPr txBox="1"/>
                  <p:nvPr/>
                </p:nvSpPr>
                <p:spPr>
                  <a:xfrm>
                    <a:off x="5554002" y="-263166"/>
                    <a:ext cx="1417578" cy="369332"/>
                  </a:xfrm>
                  <a:prstGeom prst="rect">
                    <a:avLst/>
                  </a:prstGeom>
                  <a:noFill/>
                </p:spPr>
                <p:txBody>
                  <a:bodyPr wrap="square" rtlCol="0" anchor="ctr">
                    <a:spAutoFit/>
                  </a:bodyPr>
                  <a:lstStyle/>
                  <a:p>
                    <a:r>
                      <a:rPr lang="en-FR"/>
                      <a:t>Class 1</a:t>
                    </a:r>
                  </a:p>
                </p:txBody>
              </p:sp>
              <p:sp>
                <p:nvSpPr>
                  <p:cNvPr id="81" name="TextBox 80">
                    <a:extLst>
                      <a:ext uri="{FF2B5EF4-FFF2-40B4-BE49-F238E27FC236}">
                        <a16:creationId xmlns:a16="http://schemas.microsoft.com/office/drawing/2014/main" id="{BE89A4A5-483F-672E-7965-BCF0B1D8D5D1}"/>
                      </a:ext>
                    </a:extLst>
                  </p:cNvPr>
                  <p:cNvSpPr txBox="1"/>
                  <p:nvPr/>
                </p:nvSpPr>
                <p:spPr>
                  <a:xfrm>
                    <a:off x="5554002" y="309281"/>
                    <a:ext cx="1417578" cy="536724"/>
                  </a:xfrm>
                  <a:prstGeom prst="rect">
                    <a:avLst/>
                  </a:prstGeom>
                  <a:noFill/>
                </p:spPr>
                <p:txBody>
                  <a:bodyPr wrap="square" rtlCol="0" anchor="ctr">
                    <a:spAutoFit/>
                  </a:bodyPr>
                  <a:lstStyle/>
                  <a:p>
                    <a:r>
                      <a:rPr lang="en-FR"/>
                      <a:t>Class 2</a:t>
                    </a:r>
                  </a:p>
                </p:txBody>
              </p:sp>
              <p:sp>
                <p:nvSpPr>
                  <p:cNvPr id="82" name="TextBox 81">
                    <a:extLst>
                      <a:ext uri="{FF2B5EF4-FFF2-40B4-BE49-F238E27FC236}">
                        <a16:creationId xmlns:a16="http://schemas.microsoft.com/office/drawing/2014/main" id="{64098139-96DA-3FEF-A7BB-CC6004B2565A}"/>
                      </a:ext>
                    </a:extLst>
                  </p:cNvPr>
                  <p:cNvSpPr txBox="1"/>
                  <p:nvPr/>
                </p:nvSpPr>
                <p:spPr>
                  <a:xfrm>
                    <a:off x="5554002" y="1048009"/>
                    <a:ext cx="1417578" cy="369332"/>
                  </a:xfrm>
                  <a:prstGeom prst="rect">
                    <a:avLst/>
                  </a:prstGeom>
                  <a:noFill/>
                </p:spPr>
                <p:txBody>
                  <a:bodyPr wrap="square" rtlCol="0" anchor="ctr">
                    <a:spAutoFit/>
                  </a:bodyPr>
                  <a:lstStyle/>
                  <a:p>
                    <a:r>
                      <a:rPr lang="en-FR"/>
                      <a:t>Class 3</a:t>
                    </a:r>
                  </a:p>
                </p:txBody>
              </p:sp>
              <p:sp>
                <p:nvSpPr>
                  <p:cNvPr id="83" name="TextBox 82">
                    <a:extLst>
                      <a:ext uri="{FF2B5EF4-FFF2-40B4-BE49-F238E27FC236}">
                        <a16:creationId xmlns:a16="http://schemas.microsoft.com/office/drawing/2014/main" id="{A5832407-4A06-169E-FB9C-E622C8757CCA}"/>
                      </a:ext>
                    </a:extLst>
                  </p:cNvPr>
                  <p:cNvSpPr txBox="1"/>
                  <p:nvPr/>
                </p:nvSpPr>
                <p:spPr>
                  <a:xfrm>
                    <a:off x="5554001" y="7801122"/>
                    <a:ext cx="1417579" cy="369332"/>
                  </a:xfrm>
                  <a:prstGeom prst="rect">
                    <a:avLst/>
                  </a:prstGeom>
                  <a:noFill/>
                </p:spPr>
                <p:txBody>
                  <a:bodyPr wrap="square" rtlCol="0" anchor="ctr">
                    <a:spAutoFit/>
                  </a:bodyPr>
                  <a:lstStyle/>
                  <a:p>
                    <a:r>
                      <a:rPr lang="en-FR"/>
                      <a:t>Class X</a:t>
                    </a:r>
                  </a:p>
                </p:txBody>
              </p:sp>
              <p:sp>
                <p:nvSpPr>
                  <p:cNvPr id="84" name="Rectangle 83">
                    <a:extLst>
                      <a:ext uri="{FF2B5EF4-FFF2-40B4-BE49-F238E27FC236}">
                        <a16:creationId xmlns:a16="http://schemas.microsoft.com/office/drawing/2014/main" id="{BF558E7F-F845-DC2B-BBEB-8136DB2CA34C}"/>
                      </a:ext>
                    </a:extLst>
                  </p:cNvPr>
                  <p:cNvSpPr/>
                  <p:nvPr/>
                </p:nvSpPr>
                <p:spPr>
                  <a:xfrm>
                    <a:off x="0" y="-1455979"/>
                    <a:ext cx="10020668" cy="10516481"/>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grpSp>
          </p:grpSp>
          <p:sp>
            <p:nvSpPr>
              <p:cNvPr id="57" name="TextBox 56">
                <a:extLst>
                  <a:ext uri="{FF2B5EF4-FFF2-40B4-BE49-F238E27FC236}">
                    <a16:creationId xmlns:a16="http://schemas.microsoft.com/office/drawing/2014/main" id="{AB3E1D59-09B4-B49B-3D89-2F189A5693CA}"/>
                  </a:ext>
                </a:extLst>
              </p:cNvPr>
              <p:cNvSpPr txBox="1"/>
              <p:nvPr/>
            </p:nvSpPr>
            <p:spPr>
              <a:xfrm>
                <a:off x="5749427" y="2391692"/>
                <a:ext cx="1274172" cy="338554"/>
              </a:xfrm>
              <a:prstGeom prst="rect">
                <a:avLst/>
              </a:prstGeom>
              <a:noFill/>
            </p:spPr>
            <p:txBody>
              <a:bodyPr wrap="square" rtlCol="0" anchor="ctr">
                <a:spAutoFit/>
              </a:bodyPr>
              <a:lstStyle/>
              <a:p>
                <a:pPr algn="ctr"/>
                <a:r>
                  <a:rPr lang="en-FR" sz="1600"/>
                  <a:t>Attribute 1</a:t>
                </a:r>
              </a:p>
            </p:txBody>
          </p:sp>
          <p:sp>
            <p:nvSpPr>
              <p:cNvPr id="58" name="TextBox 57">
                <a:extLst>
                  <a:ext uri="{FF2B5EF4-FFF2-40B4-BE49-F238E27FC236}">
                    <a16:creationId xmlns:a16="http://schemas.microsoft.com/office/drawing/2014/main" id="{982CD387-17D5-20D8-E0D7-6AED23EA7BD1}"/>
                  </a:ext>
                </a:extLst>
              </p:cNvPr>
              <p:cNvSpPr txBox="1"/>
              <p:nvPr/>
            </p:nvSpPr>
            <p:spPr>
              <a:xfrm>
                <a:off x="5749426" y="3396115"/>
                <a:ext cx="1274172" cy="338554"/>
              </a:xfrm>
              <a:prstGeom prst="rect">
                <a:avLst/>
              </a:prstGeom>
              <a:noFill/>
            </p:spPr>
            <p:txBody>
              <a:bodyPr wrap="square" rtlCol="0" anchor="ctr">
                <a:spAutoFit/>
              </a:bodyPr>
              <a:lstStyle/>
              <a:p>
                <a:pPr algn="ctr"/>
                <a:r>
                  <a:rPr lang="en-FR" sz="1600"/>
                  <a:t>Attribute 2</a:t>
                </a:r>
              </a:p>
            </p:txBody>
          </p:sp>
          <p:sp>
            <p:nvSpPr>
              <p:cNvPr id="59" name="TextBox 58">
                <a:extLst>
                  <a:ext uri="{FF2B5EF4-FFF2-40B4-BE49-F238E27FC236}">
                    <a16:creationId xmlns:a16="http://schemas.microsoft.com/office/drawing/2014/main" id="{E1007F4D-8054-DB93-B10A-7DBC65906C9D}"/>
                  </a:ext>
                </a:extLst>
              </p:cNvPr>
              <p:cNvSpPr txBox="1"/>
              <p:nvPr/>
            </p:nvSpPr>
            <p:spPr>
              <a:xfrm>
                <a:off x="5749427" y="4400538"/>
                <a:ext cx="1274172" cy="338554"/>
              </a:xfrm>
              <a:prstGeom prst="rect">
                <a:avLst/>
              </a:prstGeom>
              <a:noFill/>
            </p:spPr>
            <p:txBody>
              <a:bodyPr wrap="square" rtlCol="0" anchor="ctr">
                <a:spAutoFit/>
              </a:bodyPr>
              <a:lstStyle/>
              <a:p>
                <a:pPr algn="ctr"/>
                <a:r>
                  <a:rPr lang="en-FR" sz="1600"/>
                  <a:t>…</a:t>
                </a:r>
              </a:p>
            </p:txBody>
          </p:sp>
          <p:sp>
            <p:nvSpPr>
              <p:cNvPr id="60" name="TextBox 59">
                <a:extLst>
                  <a:ext uri="{FF2B5EF4-FFF2-40B4-BE49-F238E27FC236}">
                    <a16:creationId xmlns:a16="http://schemas.microsoft.com/office/drawing/2014/main" id="{756F883C-3A5B-65AD-DC0B-9E93E20BAC0D}"/>
                  </a:ext>
                </a:extLst>
              </p:cNvPr>
              <p:cNvSpPr txBox="1"/>
              <p:nvPr/>
            </p:nvSpPr>
            <p:spPr>
              <a:xfrm>
                <a:off x="5749425" y="5404960"/>
                <a:ext cx="1274172" cy="338554"/>
              </a:xfrm>
              <a:prstGeom prst="rect">
                <a:avLst/>
              </a:prstGeom>
              <a:noFill/>
            </p:spPr>
            <p:txBody>
              <a:bodyPr wrap="square" rtlCol="0" anchor="ctr">
                <a:spAutoFit/>
              </a:bodyPr>
              <a:lstStyle/>
              <a:p>
                <a:pPr algn="ctr"/>
                <a:r>
                  <a:rPr lang="en-FR" sz="1600"/>
                  <a:t>Attribute Y</a:t>
                </a:r>
              </a:p>
            </p:txBody>
          </p:sp>
          <p:cxnSp>
            <p:nvCxnSpPr>
              <p:cNvPr id="61" name="Straight Connector 60">
                <a:extLst>
                  <a:ext uri="{FF2B5EF4-FFF2-40B4-BE49-F238E27FC236}">
                    <a16:creationId xmlns:a16="http://schemas.microsoft.com/office/drawing/2014/main" id="{F6CFECFB-6CF2-B236-6339-FCFD1EFD6CA0}"/>
                  </a:ext>
                </a:extLst>
              </p:cNvPr>
              <p:cNvCxnSpPr>
                <a:cxnSpLocks/>
                <a:stCxn id="80" idx="3"/>
                <a:endCxn id="57" idx="1"/>
              </p:cNvCxnSpPr>
              <p:nvPr/>
            </p:nvCxnSpPr>
            <p:spPr>
              <a:xfrm>
                <a:off x="5058558" y="1212169"/>
                <a:ext cx="690868" cy="134879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16E1C62C-5EEB-E7C1-DC52-9B0B718D322A}"/>
                  </a:ext>
                </a:extLst>
              </p:cNvPr>
              <p:cNvCxnSpPr>
                <a:cxnSpLocks/>
                <a:stCxn id="81" idx="3"/>
                <a:endCxn id="57" idx="1"/>
              </p:cNvCxnSpPr>
              <p:nvPr/>
            </p:nvCxnSpPr>
            <p:spPr>
              <a:xfrm>
                <a:off x="5058558" y="1663676"/>
                <a:ext cx="690868" cy="89729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DFA4AB60-325A-1208-2E0E-C437A9DA8114}"/>
                  </a:ext>
                </a:extLst>
              </p:cNvPr>
              <p:cNvCxnSpPr>
                <a:cxnSpLocks/>
                <a:stCxn id="82" idx="3"/>
                <a:endCxn id="57" idx="1"/>
              </p:cNvCxnSpPr>
              <p:nvPr/>
            </p:nvCxnSpPr>
            <p:spPr>
              <a:xfrm>
                <a:off x="5058558" y="2114419"/>
                <a:ext cx="690868" cy="44654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B8E67074-B3D7-1BCB-1DE5-E7A68D4DFAAF}"/>
                  </a:ext>
                </a:extLst>
              </p:cNvPr>
              <p:cNvCxnSpPr>
                <a:cxnSpLocks/>
                <a:stCxn id="77" idx="3"/>
                <a:endCxn id="57" idx="1"/>
              </p:cNvCxnSpPr>
              <p:nvPr/>
            </p:nvCxnSpPr>
            <p:spPr>
              <a:xfrm flipV="1">
                <a:off x="5058558" y="2560969"/>
                <a:ext cx="690868" cy="143887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EE1CFB71-9906-B76F-AF40-037649C381D6}"/>
                  </a:ext>
                </a:extLst>
              </p:cNvPr>
              <p:cNvCxnSpPr>
                <a:cxnSpLocks/>
                <a:stCxn id="83" idx="3"/>
                <a:endCxn id="57" idx="1"/>
              </p:cNvCxnSpPr>
              <p:nvPr/>
            </p:nvCxnSpPr>
            <p:spPr>
              <a:xfrm flipV="1">
                <a:off x="5058558" y="2560969"/>
                <a:ext cx="690868" cy="420042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6B3487C-89EC-CC8C-320A-D99E8A172F06}"/>
                  </a:ext>
                </a:extLst>
              </p:cNvPr>
              <p:cNvCxnSpPr>
                <a:cxnSpLocks/>
                <a:stCxn id="83" idx="3"/>
                <a:endCxn id="58" idx="1"/>
              </p:cNvCxnSpPr>
              <p:nvPr/>
            </p:nvCxnSpPr>
            <p:spPr>
              <a:xfrm flipV="1">
                <a:off x="5058558" y="3565392"/>
                <a:ext cx="690867" cy="3196003"/>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C0058218-FB84-06D7-CF6F-575D2C30962D}"/>
                  </a:ext>
                </a:extLst>
              </p:cNvPr>
              <p:cNvCxnSpPr>
                <a:cxnSpLocks/>
                <a:stCxn id="77" idx="3"/>
                <a:endCxn id="58" idx="1"/>
              </p:cNvCxnSpPr>
              <p:nvPr/>
            </p:nvCxnSpPr>
            <p:spPr>
              <a:xfrm flipV="1">
                <a:off x="5058558" y="3565392"/>
                <a:ext cx="690867" cy="4344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8C49A13B-F851-E59C-0A5C-CF833750DCFB}"/>
                  </a:ext>
                </a:extLst>
              </p:cNvPr>
              <p:cNvCxnSpPr>
                <a:cxnSpLocks/>
                <a:stCxn id="82" idx="3"/>
                <a:endCxn id="58" idx="1"/>
              </p:cNvCxnSpPr>
              <p:nvPr/>
            </p:nvCxnSpPr>
            <p:spPr>
              <a:xfrm>
                <a:off x="5058558" y="2114419"/>
                <a:ext cx="690867" cy="145097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F4665066-76CA-DF81-CF4F-367281FF6060}"/>
                  </a:ext>
                </a:extLst>
              </p:cNvPr>
              <p:cNvCxnSpPr>
                <a:cxnSpLocks/>
                <a:stCxn id="81" idx="3"/>
                <a:endCxn id="58" idx="1"/>
              </p:cNvCxnSpPr>
              <p:nvPr/>
            </p:nvCxnSpPr>
            <p:spPr>
              <a:xfrm>
                <a:off x="5058558" y="1663676"/>
                <a:ext cx="690867" cy="190171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09AE5E44-1EF1-5B66-73DF-250B948CC333}"/>
                  </a:ext>
                </a:extLst>
              </p:cNvPr>
              <p:cNvCxnSpPr>
                <a:cxnSpLocks/>
                <a:stCxn id="80" idx="3"/>
                <a:endCxn id="58" idx="1"/>
              </p:cNvCxnSpPr>
              <p:nvPr/>
            </p:nvCxnSpPr>
            <p:spPr>
              <a:xfrm>
                <a:off x="5058558" y="1212169"/>
                <a:ext cx="690867" cy="235322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8FDD7AA9-92AB-44D7-EEA3-C345051153C9}"/>
                  </a:ext>
                </a:extLst>
              </p:cNvPr>
              <p:cNvCxnSpPr>
                <a:cxnSpLocks/>
                <a:stCxn id="83" idx="3"/>
                <a:endCxn id="59" idx="1"/>
              </p:cNvCxnSpPr>
              <p:nvPr/>
            </p:nvCxnSpPr>
            <p:spPr>
              <a:xfrm flipV="1">
                <a:off x="5058558" y="4569815"/>
                <a:ext cx="690868" cy="219158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1AD03E6F-370A-C558-12F7-BB486B8E4175}"/>
                  </a:ext>
                </a:extLst>
              </p:cNvPr>
              <p:cNvCxnSpPr>
                <a:cxnSpLocks/>
                <a:stCxn id="77" idx="3"/>
                <a:endCxn id="59" idx="1"/>
              </p:cNvCxnSpPr>
              <p:nvPr/>
            </p:nvCxnSpPr>
            <p:spPr>
              <a:xfrm>
                <a:off x="5058558" y="3999840"/>
                <a:ext cx="690868" cy="56997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0E442EE2-F9A0-F93E-7188-F577BC5A571A}"/>
                  </a:ext>
                </a:extLst>
              </p:cNvPr>
              <p:cNvCxnSpPr>
                <a:cxnSpLocks/>
                <a:stCxn id="82" idx="3"/>
                <a:endCxn id="59" idx="1"/>
              </p:cNvCxnSpPr>
              <p:nvPr/>
            </p:nvCxnSpPr>
            <p:spPr>
              <a:xfrm>
                <a:off x="5058558" y="2114419"/>
                <a:ext cx="690868" cy="245539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A95534DD-0348-A9A9-3341-6347728FADA7}"/>
                  </a:ext>
                </a:extLst>
              </p:cNvPr>
              <p:cNvCxnSpPr>
                <a:cxnSpLocks/>
                <a:stCxn id="83" idx="3"/>
                <a:endCxn id="60" idx="1"/>
              </p:cNvCxnSpPr>
              <p:nvPr/>
            </p:nvCxnSpPr>
            <p:spPr>
              <a:xfrm flipV="1">
                <a:off x="5058558" y="5574237"/>
                <a:ext cx="690866" cy="118715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7964FAB2-B70F-1D99-7C64-A70B7E3DBE69}"/>
                  </a:ext>
                </a:extLst>
              </p:cNvPr>
              <p:cNvCxnSpPr>
                <a:cxnSpLocks/>
                <a:stCxn id="77" idx="3"/>
                <a:endCxn id="60" idx="1"/>
              </p:cNvCxnSpPr>
              <p:nvPr/>
            </p:nvCxnSpPr>
            <p:spPr>
              <a:xfrm>
                <a:off x="5058558" y="3999840"/>
                <a:ext cx="690866" cy="157439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A9813EB7-DFC6-C95D-806E-9267847A16D9}"/>
                  </a:ext>
                </a:extLst>
              </p:cNvPr>
              <p:cNvCxnSpPr>
                <a:cxnSpLocks/>
                <a:stCxn id="82" idx="3"/>
                <a:endCxn id="60" idx="1"/>
              </p:cNvCxnSpPr>
              <p:nvPr/>
            </p:nvCxnSpPr>
            <p:spPr>
              <a:xfrm>
                <a:off x="5058558" y="2114419"/>
                <a:ext cx="690866" cy="345981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1785F3B0-512C-42B1-6E53-671463E0B6F2}"/>
                </a:ext>
              </a:extLst>
            </p:cNvPr>
            <p:cNvGrpSpPr/>
            <p:nvPr/>
          </p:nvGrpSpPr>
          <p:grpSpPr>
            <a:xfrm>
              <a:off x="8583477" y="1174273"/>
              <a:ext cx="3639395" cy="1533259"/>
              <a:chOff x="8686550" y="2856038"/>
              <a:chExt cx="3639395" cy="1533259"/>
            </a:xfrm>
          </p:grpSpPr>
          <p:sp>
            <p:nvSpPr>
              <p:cNvPr id="3" name="Rectangle 2">
                <a:extLst>
                  <a:ext uri="{FF2B5EF4-FFF2-40B4-BE49-F238E27FC236}">
                    <a16:creationId xmlns:a16="http://schemas.microsoft.com/office/drawing/2014/main" id="{1AD922F1-50CA-621D-F30F-EF3E99B0B756}"/>
                  </a:ext>
                </a:extLst>
              </p:cNvPr>
              <p:cNvSpPr>
                <a:spLocks noChangeAspect="1"/>
              </p:cNvSpPr>
              <p:nvPr/>
            </p:nvSpPr>
            <p:spPr>
              <a:xfrm>
                <a:off x="9821844" y="2856038"/>
                <a:ext cx="2082426" cy="1533259"/>
              </a:xfrm>
              <a:prstGeom prst="rect">
                <a:avLst/>
              </a:prstGeom>
              <a:blipFill dpi="0"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a:blip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6" name="Rectangle 5">
                <a:extLst>
                  <a:ext uri="{FF2B5EF4-FFF2-40B4-BE49-F238E27FC236}">
                    <a16:creationId xmlns:a16="http://schemas.microsoft.com/office/drawing/2014/main" id="{15EF2DB1-166F-E1A7-F180-0546679CB1C4}"/>
                  </a:ext>
                </a:extLst>
              </p:cNvPr>
              <p:cNvSpPr>
                <a:spLocks noChangeAspect="1"/>
              </p:cNvSpPr>
              <p:nvPr/>
            </p:nvSpPr>
            <p:spPr>
              <a:xfrm>
                <a:off x="8686550" y="2856038"/>
                <a:ext cx="2082426" cy="1533259"/>
              </a:xfrm>
              <a:prstGeom prst="rect">
                <a:avLst/>
              </a:prstGeom>
              <a:blipFill dpi="0" rotWithShape="1">
                <a:blip r:embed="rId3">
                  <a:extLst>
                    <a:ext uri="{28A0092B-C50C-407E-A947-70E740481C1C}">
                      <a14:useLocalDpi xmlns:a14="http://schemas.microsoft.com/office/drawing/2010/main" val="0"/>
                    </a:ext>
                  </a:extLst>
                </a:blip>
                <a:srcRect/>
                <a:stretch>
                  <a:fillRect/>
                </a:stretch>
              </a:blip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cxnSp>
            <p:nvCxnSpPr>
              <p:cNvPr id="7" name="Straight Arrow Connector 6">
                <a:extLst>
                  <a:ext uri="{FF2B5EF4-FFF2-40B4-BE49-F238E27FC236}">
                    <a16:creationId xmlns:a16="http://schemas.microsoft.com/office/drawing/2014/main" id="{5B1E6BA3-3AFB-50BC-1672-10938EC887A1}"/>
                  </a:ext>
                </a:extLst>
              </p:cNvPr>
              <p:cNvCxnSpPr>
                <a:cxnSpLocks/>
              </p:cNvCxnSpPr>
              <p:nvPr/>
            </p:nvCxnSpPr>
            <p:spPr>
              <a:xfrm>
                <a:off x="11809667" y="3213802"/>
                <a:ext cx="516278" cy="0"/>
              </a:xfrm>
              <a:prstGeom prst="straightConnector1">
                <a:avLst/>
              </a:prstGeom>
              <a:ln w="38100">
                <a:solidFill>
                  <a:srgbClr val="5793A6"/>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04EDA5F3-3343-0601-4100-A42A8A954422}"/>
                  </a:ext>
                </a:extLst>
              </p:cNvPr>
              <p:cNvCxnSpPr>
                <a:cxnSpLocks/>
              </p:cNvCxnSpPr>
              <p:nvPr/>
            </p:nvCxnSpPr>
            <p:spPr>
              <a:xfrm>
                <a:off x="11809667" y="3660519"/>
                <a:ext cx="516278" cy="0"/>
              </a:xfrm>
              <a:prstGeom prst="straightConnector1">
                <a:avLst/>
              </a:prstGeom>
              <a:ln w="38100">
                <a:solidFill>
                  <a:srgbClr val="5793A6"/>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484AFC40-B1ED-5DA3-BA99-F60FEED85C11}"/>
                  </a:ext>
                </a:extLst>
              </p:cNvPr>
              <p:cNvCxnSpPr>
                <a:cxnSpLocks/>
              </p:cNvCxnSpPr>
              <p:nvPr/>
            </p:nvCxnSpPr>
            <p:spPr>
              <a:xfrm>
                <a:off x="11809667" y="4107236"/>
                <a:ext cx="516278" cy="0"/>
              </a:xfrm>
              <a:prstGeom prst="straightConnector1">
                <a:avLst/>
              </a:prstGeom>
              <a:ln w="38100">
                <a:solidFill>
                  <a:srgbClr val="5793A6"/>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11" name="Picture 10" descr="A screenshot of a computer&#10;&#10;Description automatically generated">
            <a:extLst>
              <a:ext uri="{FF2B5EF4-FFF2-40B4-BE49-F238E27FC236}">
                <a16:creationId xmlns:a16="http://schemas.microsoft.com/office/drawing/2014/main" id="{C57C701B-DC92-ACB4-D7B6-4922D1A51A50}"/>
              </a:ext>
            </a:extLst>
          </p:cNvPr>
          <p:cNvPicPr>
            <a:picLocks noChangeAspect="1"/>
          </p:cNvPicPr>
          <p:nvPr/>
        </p:nvPicPr>
        <p:blipFill>
          <a:blip r:embed="rId4"/>
          <a:stretch>
            <a:fillRect/>
          </a:stretch>
        </p:blipFill>
        <p:spPr>
          <a:xfrm>
            <a:off x="-3561932" y="2163821"/>
            <a:ext cx="2508656" cy="3775371"/>
          </a:xfrm>
          <a:prstGeom prst="rect">
            <a:avLst/>
          </a:prstGeom>
        </p:spPr>
      </p:pic>
      <p:pic>
        <p:nvPicPr>
          <p:cNvPr id="12" name="Picture 11">
            <a:extLst>
              <a:ext uri="{FF2B5EF4-FFF2-40B4-BE49-F238E27FC236}">
                <a16:creationId xmlns:a16="http://schemas.microsoft.com/office/drawing/2014/main" id="{08D71882-DF20-8666-4BB8-EDA0D7A67CBC}"/>
              </a:ext>
            </a:extLst>
          </p:cNvPr>
          <p:cNvPicPr>
            <a:picLocks noChangeAspect="1"/>
          </p:cNvPicPr>
          <p:nvPr/>
        </p:nvPicPr>
        <p:blipFill>
          <a:blip r:embed="rId5"/>
          <a:stretch>
            <a:fillRect/>
          </a:stretch>
        </p:blipFill>
        <p:spPr>
          <a:xfrm>
            <a:off x="-7705622" y="431428"/>
            <a:ext cx="6652346" cy="1365586"/>
          </a:xfrm>
          <a:prstGeom prst="rect">
            <a:avLst/>
          </a:prstGeom>
        </p:spPr>
      </p:pic>
    </p:spTree>
    <p:extLst>
      <p:ext uri="{BB962C8B-B14F-4D97-AF65-F5344CB8AC3E}">
        <p14:creationId xmlns:p14="http://schemas.microsoft.com/office/powerpoint/2010/main" val="528509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2D9E14-25FD-ABA4-3C19-57E7B0C88643}"/>
              </a:ext>
            </a:extLst>
          </p:cNvPr>
          <p:cNvSpPr>
            <a:spLocks noGrp="1"/>
          </p:cNvSpPr>
          <p:nvPr>
            <p:ph type="dt" sz="half" idx="10"/>
          </p:nvPr>
        </p:nvSpPr>
        <p:spPr/>
        <p:txBody>
          <a:bodyPr/>
          <a:lstStyle/>
          <a:p>
            <a:fld id="{CC2750E2-3F9B-AF48-A1D2-9F43F8B3311C}" type="datetime1">
              <a:rPr lang="fr-FR" smtClean="0"/>
              <a:t>03/07/2024</a:t>
            </a:fld>
            <a:endParaRPr lang="fr-FR"/>
          </a:p>
        </p:txBody>
      </p:sp>
      <p:sp>
        <p:nvSpPr>
          <p:cNvPr id="4" name="Slide Number Placeholder 3">
            <a:extLst>
              <a:ext uri="{FF2B5EF4-FFF2-40B4-BE49-F238E27FC236}">
                <a16:creationId xmlns:a16="http://schemas.microsoft.com/office/drawing/2014/main" id="{021C98D6-6CC3-7B01-145A-AC9FE5F8E8B0}"/>
              </a:ext>
            </a:extLst>
          </p:cNvPr>
          <p:cNvSpPr>
            <a:spLocks noGrp="1"/>
          </p:cNvSpPr>
          <p:nvPr>
            <p:ph type="sldNum" sz="quarter" idx="12"/>
          </p:nvPr>
        </p:nvSpPr>
        <p:spPr/>
        <p:txBody>
          <a:bodyPr/>
          <a:lstStyle/>
          <a:p>
            <a:fld id="{27C6CCC6-2BE5-4E42-96A4-D1E8E81A3D8E}" type="slidenum">
              <a:rPr lang="fr-FR" smtClean="0"/>
              <a:t>6</a:t>
            </a:fld>
            <a:endParaRPr lang="fr-FR"/>
          </a:p>
        </p:txBody>
      </p:sp>
      <p:sp>
        <p:nvSpPr>
          <p:cNvPr id="5" name="Text Placeholder 4">
            <a:extLst>
              <a:ext uri="{FF2B5EF4-FFF2-40B4-BE49-F238E27FC236}">
                <a16:creationId xmlns:a16="http://schemas.microsoft.com/office/drawing/2014/main" id="{5EDF1EE7-54D3-FFF8-41AC-14F97C1BDACD}"/>
              </a:ext>
            </a:extLst>
          </p:cNvPr>
          <p:cNvSpPr>
            <a:spLocks noGrp="1"/>
          </p:cNvSpPr>
          <p:nvPr>
            <p:ph type="body" sz="quarter" idx="13"/>
          </p:nvPr>
        </p:nvSpPr>
        <p:spPr>
          <a:xfrm>
            <a:off x="471488" y="471599"/>
            <a:ext cx="5915026" cy="8460000"/>
          </a:xfrm>
        </p:spPr>
        <p:txBody>
          <a:bodyPr lIns="91440" tIns="45720" rIns="91440" bIns="45720" numCol="2" spcCol="360000" anchor="t">
            <a:normAutofit/>
          </a:bodyPr>
          <a:lstStyle/>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sz="1400" b="1" i="0" u="none" strike="noStrike" kern="1200" cap="none" spc="0" normalizeH="0" baseline="0" noProof="0">
                <a:ln>
                  <a:noFill/>
                </a:ln>
                <a:solidFill>
                  <a:srgbClr val="002245"/>
                </a:solidFill>
                <a:effectLst/>
                <a:uLnTx/>
                <a:uFillTx/>
                <a:latin typeface="Calibri"/>
                <a:ea typeface="Calibri"/>
                <a:cs typeface="Calibri"/>
              </a:rPr>
              <a:t>4.1. Layer 1</a:t>
            </a:r>
            <a:endParaRPr lang="en-GB" sz="1400" b="1" i="0" u="none" strike="noStrike" kern="1200" cap="none" spc="0" normalizeH="0" baseline="0" noProof="0">
              <a:ln>
                <a:noFill/>
              </a:ln>
              <a:solidFill>
                <a:srgbClr val="002245"/>
              </a:solidFill>
              <a:effectLst/>
              <a:uLnTx/>
              <a:uFillTx/>
              <a:latin typeface="Calibri"/>
              <a:ea typeface="Calibri"/>
              <a:cs typeface="Calibri"/>
            </a:endParaRPr>
          </a:p>
          <a:p>
            <a:pPr>
              <a:defRPr/>
            </a:pPr>
            <a:r>
              <a:rPr lang="en-GB" sz="1200" b="1">
                <a:latin typeface="Calibri"/>
                <a:cs typeface="Calibri"/>
              </a:rPr>
              <a:t>4.1.1 Model 1</a:t>
            </a:r>
          </a:p>
          <a:p>
            <a:pPr>
              <a:defRPr/>
            </a:pPr>
            <a:r>
              <a:rPr lang="en-GB"/>
              <a:t>In the first model, 9,000 annotated images were obtained from OIDv7. The use of a pre-labelled dataset provides a time benefit in the progress of the project, eradicating the requirement for a manual labelling stage. This first model was trained for 200 epochs and with a “large” configuration setting of YOLOv8.</a:t>
            </a:r>
          </a:p>
          <a:p>
            <a:pPr>
              <a:defRPr/>
            </a:pPr>
            <a:r>
              <a:rPr lang="en-GB"/>
              <a:t>Appendix 17 shows the normalised confusion matrix output from the training of the first model. The model was best at predicting cars and traffic lights, with a precision above 72% for both classes. The confusion matrix is a fundamental tool for evaluating the performance of a classification model, providing a comprehensive view of its predictions. Key metrics derived from this matrix include accuracy, precision, sensitivity, and specificity. These metrics are summarised for all models in Appendix 22.</a:t>
            </a:r>
          </a:p>
          <a:p>
            <a:pPr>
              <a:defRPr/>
            </a:pPr>
            <a:r>
              <a:rPr lang="en-GB"/>
              <a:t>While accuracy measures the overall correctness of the model by calculating the ratio of true positive and true negative predictions to the total number of predictions, precision focuses on the quality of positive predictions, indicating the proportion of true positive predictions out of all positive predictions made by the model. Sensitivity (or recall) assesses the model's ability to identify all relevant instances by calculating the proportion of true positives out of all actual positives. Specificity, on the other hand, evaluates the model's ability to correctly identify negative instances, being the proportion of true negatives out of all actual negatives. Together, these metrics offer a detailed understanding of the model's strengths and weaknesses, aiding in its refinement and improvement.</a:t>
            </a:r>
          </a:p>
          <a:p>
            <a:pPr>
              <a:defRPr/>
            </a:pPr>
            <a:r>
              <a:rPr lang="en-GB"/>
              <a:t>To go further, Appendix 9, 10, and 5 respectively provide the Precision-confidence, Recall-confidence, and F1-confidence curves. A Precision-confidence curve shows how precision varies with the confidence threshold; as the threshold increases, precision typically increases because the model makes fewer, but more accurate, positive predictions. A Recall-confidence curve depicts how recall changes with the confidence threshold; higher thresholds usually lower recall as fewer positive instances are identified. The F1-confidence curve plots the F1 score against the confidence threshold, indicating the point where the balance between precision and recall is optimal. These curves help in choosing the best threshold to meet specific performance needs, balancing the trade-offs between precision, recall, and the combined F1 score. Regarding Model 1 results, the Precision-confidence, Recall-confidence and the F1-confidence are presenting adequate trends and shapes. Importantly, a high F1 value is seen throughout, indicating high precision. Figures 3 and 4 provide an explicit representation of the physical predictions of the first model. The first image shows a batch of labelled images to indicate what the model should predict correctly, while the second picture depicts the predictions from the model. </a:t>
            </a:r>
          </a:p>
        </p:txBody>
      </p:sp>
      <p:sp>
        <p:nvSpPr>
          <p:cNvPr id="26" name="Footer Placeholder 2">
            <a:extLst>
              <a:ext uri="{FF2B5EF4-FFF2-40B4-BE49-F238E27FC236}">
                <a16:creationId xmlns:a16="http://schemas.microsoft.com/office/drawing/2014/main" id="{5E6FC848-DA5C-F701-656C-735360221894}"/>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grpSp>
        <p:nvGrpSpPr>
          <p:cNvPr id="10" name="Group 9">
            <a:extLst>
              <a:ext uri="{FF2B5EF4-FFF2-40B4-BE49-F238E27FC236}">
                <a16:creationId xmlns:a16="http://schemas.microsoft.com/office/drawing/2014/main" id="{33FF7721-9C3E-4BF0-F04E-2510E84A8C1A}"/>
              </a:ext>
            </a:extLst>
          </p:cNvPr>
          <p:cNvGrpSpPr>
            <a:grpSpLocks noGrp="1" noUngrp="1" noRot="1" noChangeAspect="1" noMove="1" noResize="1"/>
          </p:cNvGrpSpPr>
          <p:nvPr/>
        </p:nvGrpSpPr>
        <p:grpSpPr>
          <a:xfrm>
            <a:off x="3690000" y="5724001"/>
            <a:ext cx="2502382" cy="3177534"/>
            <a:chOff x="3587364" y="5925750"/>
            <a:chExt cx="2799148" cy="3144047"/>
          </a:xfrm>
        </p:grpSpPr>
        <p:pic>
          <p:nvPicPr>
            <p:cNvPr id="1028" name="Picture 4">
              <a:extLst>
                <a:ext uri="{FF2B5EF4-FFF2-40B4-BE49-F238E27FC236}">
                  <a16:creationId xmlns:a16="http://schemas.microsoft.com/office/drawing/2014/main" id="{1CC2881C-1B27-733F-B296-0D3C915DF88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865887" y="5925750"/>
              <a:ext cx="2261768" cy="13031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C4F64B2-76E3-A5EA-A8C5-8E1834234FAB}"/>
                </a:ext>
              </a:extLst>
            </p:cNvPr>
            <p:cNvSpPr txBox="1">
              <a:spLocks noGrp="1" noRot="1" noMove="1" noResize="1" noEditPoints="1" noAdjustHandles="1" noChangeArrowheads="1" noChangeShapeType="1"/>
            </p:cNvSpPr>
            <p:nvPr/>
          </p:nvSpPr>
          <p:spPr>
            <a:xfrm>
              <a:off x="3587364" y="7215468"/>
              <a:ext cx="2799148" cy="252758"/>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Fig.</a:t>
              </a:r>
              <a:r>
                <a:rPr lang="en-GB" sz="1000" b="1">
                  <a:solidFill>
                    <a:srgbClr val="002245"/>
                  </a:solidFill>
                  <a:latin typeface="Calibri" panose="020F0502020204030204" pitchFamily="34" charset="0"/>
                  <a:cs typeface="Calibri" panose="020F0502020204030204" pitchFamily="34" charset="0"/>
                </a:rPr>
                <a:t> 3. </a:t>
              </a:r>
              <a:r>
                <a:rPr lang="en-GB" sz="1000">
                  <a:solidFill>
                    <a:srgbClr val="002245"/>
                  </a:solidFill>
                  <a:latin typeface="Calibri" panose="020F0502020204030204" pitchFamily="34" charset="0"/>
                  <a:cs typeface="Calibri" panose="020F0502020204030204" pitchFamily="34" charset="0"/>
                </a:rPr>
                <a:t>Model 1 - annotations</a:t>
              </a:r>
              <a:endParaRPr lang="en-FR" sz="1000">
                <a:solidFill>
                  <a:srgbClr val="002245"/>
                </a:solidFill>
                <a:latin typeface="Calibri" panose="020F0502020204030204" pitchFamily="34" charset="0"/>
                <a:cs typeface="Calibri" panose="020F0502020204030204" pitchFamily="34" charset="0"/>
              </a:endParaRPr>
            </a:p>
          </p:txBody>
        </p:sp>
        <p:pic>
          <p:nvPicPr>
            <p:cNvPr id="1030" name="Picture 6">
              <a:extLst>
                <a:ext uri="{FF2B5EF4-FFF2-40B4-BE49-F238E27FC236}">
                  <a16:creationId xmlns:a16="http://schemas.microsoft.com/office/drawing/2014/main" id="{2711D511-2AD6-10B0-EFB1-25745DD32FC5}"/>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865887" y="7536533"/>
              <a:ext cx="2261768" cy="13057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D7D2704-AD94-C76F-80B2-0051D1BD48B0}"/>
                </a:ext>
              </a:extLst>
            </p:cNvPr>
            <p:cNvSpPr txBox="1">
              <a:spLocks noGrp="1" noRot="1" noMove="1" noResize="1" noEditPoints="1" noAdjustHandles="1" noChangeArrowheads="1" noChangeShapeType="1"/>
            </p:cNvSpPr>
            <p:nvPr/>
          </p:nvSpPr>
          <p:spPr>
            <a:xfrm>
              <a:off x="3587364" y="8817039"/>
              <a:ext cx="2799148" cy="252758"/>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Fig.</a:t>
              </a:r>
              <a:r>
                <a:rPr lang="en-GB" sz="1000" b="1">
                  <a:solidFill>
                    <a:srgbClr val="002245"/>
                  </a:solidFill>
                  <a:latin typeface="Calibri" panose="020F0502020204030204" pitchFamily="34" charset="0"/>
                  <a:cs typeface="Calibri" panose="020F0502020204030204" pitchFamily="34" charset="0"/>
                </a:rPr>
                <a:t> 4. </a:t>
              </a:r>
              <a:r>
                <a:rPr lang="en-GB" sz="1000">
                  <a:solidFill>
                    <a:srgbClr val="002245"/>
                  </a:solidFill>
                  <a:latin typeface="Calibri" panose="020F0502020204030204" pitchFamily="34" charset="0"/>
                  <a:cs typeface="Calibri" panose="020F0502020204030204" pitchFamily="34" charset="0"/>
                </a:rPr>
                <a:t>Model 1 - predictions</a:t>
              </a:r>
              <a:endParaRPr lang="en-FR" sz="1000">
                <a:solidFill>
                  <a:srgbClr val="002245"/>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616530677"/>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40341A-5DC1-2A8B-C2CC-B2908288D202}"/>
              </a:ext>
            </a:extLst>
          </p:cNvPr>
          <p:cNvSpPr>
            <a:spLocks noGrp="1"/>
          </p:cNvSpPr>
          <p:nvPr>
            <p:ph type="dt" sz="half" idx="10"/>
          </p:nvPr>
        </p:nvSpPr>
        <p:spPr/>
        <p:txBody>
          <a:bodyPr/>
          <a:lstStyle/>
          <a:p>
            <a:fld id="{CC2750E2-3F9B-AF48-A1D2-9F43F8B3311C}" type="datetime1">
              <a:rPr lang="fr-FR" smtClean="0"/>
              <a:t>03/07/2024</a:t>
            </a:fld>
            <a:endParaRPr lang="fr-FR"/>
          </a:p>
        </p:txBody>
      </p:sp>
      <p:sp>
        <p:nvSpPr>
          <p:cNvPr id="4" name="Slide Number Placeholder 3">
            <a:extLst>
              <a:ext uri="{FF2B5EF4-FFF2-40B4-BE49-F238E27FC236}">
                <a16:creationId xmlns:a16="http://schemas.microsoft.com/office/drawing/2014/main" id="{8FF79D6E-C738-412E-78E6-D979FE03AC02}"/>
              </a:ext>
            </a:extLst>
          </p:cNvPr>
          <p:cNvSpPr>
            <a:spLocks noGrp="1"/>
          </p:cNvSpPr>
          <p:nvPr>
            <p:ph type="sldNum" sz="quarter" idx="12"/>
          </p:nvPr>
        </p:nvSpPr>
        <p:spPr/>
        <p:txBody>
          <a:bodyPr/>
          <a:lstStyle/>
          <a:p>
            <a:fld id="{27C6CCC6-2BE5-4E42-96A4-D1E8E81A3D8E}" type="slidenum">
              <a:rPr lang="fr-FR" smtClean="0"/>
              <a:t>7</a:t>
            </a:fld>
            <a:endParaRPr lang="fr-FR"/>
          </a:p>
        </p:txBody>
      </p:sp>
      <p:sp>
        <p:nvSpPr>
          <p:cNvPr id="5" name="Text Placeholder 4">
            <a:extLst>
              <a:ext uri="{FF2B5EF4-FFF2-40B4-BE49-F238E27FC236}">
                <a16:creationId xmlns:a16="http://schemas.microsoft.com/office/drawing/2014/main" id="{1974B382-AAD0-3FA0-CBF9-1DE6A5B64E85}"/>
              </a:ext>
            </a:extLst>
          </p:cNvPr>
          <p:cNvSpPr>
            <a:spLocks noGrp="1"/>
          </p:cNvSpPr>
          <p:nvPr>
            <p:ph type="body" sz="quarter" idx="13"/>
          </p:nvPr>
        </p:nvSpPr>
        <p:spPr>
          <a:xfrm>
            <a:off x="471488" y="471599"/>
            <a:ext cx="5915026" cy="8460000"/>
          </a:xfrm>
        </p:spPr>
        <p:txBody>
          <a:bodyPr>
            <a:normAutofit/>
          </a:bodyPr>
          <a:lstStyle/>
          <a:p>
            <a:r>
              <a:rPr lang="en-GB"/>
              <a:t>Finally, the training performance results seen in Appendix 1 highlight model’s training performance. There, the first “train/</a:t>
            </a:r>
            <a:r>
              <a:rPr lang="en-GB" err="1"/>
              <a:t>box_loss</a:t>
            </a:r>
            <a:r>
              <a:rPr lang="en-GB"/>
              <a:t>”, “train/</a:t>
            </a:r>
            <a:r>
              <a:rPr lang="en-GB" err="1"/>
              <a:t>cls_loss</a:t>
            </a:r>
            <a:r>
              <a:rPr lang="en-GB"/>
              <a:t>”, and “train/</a:t>
            </a:r>
            <a:r>
              <a:rPr lang="en-GB" err="1"/>
              <a:t>dfl_loss</a:t>
            </a:r>
            <a:r>
              <a:rPr lang="en-GB"/>
              <a:t>” graphs indicate that as the number of processed epochs increase, the error of the model decreased. The “</a:t>
            </a:r>
            <a:r>
              <a:rPr lang="en-GB" err="1"/>
              <a:t>val</a:t>
            </a:r>
            <a:r>
              <a:rPr lang="en-GB"/>
              <a:t>/</a:t>
            </a:r>
            <a:r>
              <a:rPr lang="en-GB" err="1"/>
              <a:t>box_loss</a:t>
            </a:r>
            <a:r>
              <a:rPr lang="en-GB"/>
              <a:t>”, “</a:t>
            </a:r>
            <a:r>
              <a:rPr lang="en-GB" err="1"/>
              <a:t>val</a:t>
            </a:r>
            <a:r>
              <a:rPr lang="en-GB"/>
              <a:t>/</a:t>
            </a:r>
            <a:r>
              <a:rPr lang="en-GB" err="1"/>
              <a:t>dfl_loss</a:t>
            </a:r>
            <a:r>
              <a:rPr lang="en-GB"/>
              <a:t>”, and “</a:t>
            </a:r>
            <a:r>
              <a:rPr lang="en-GB" err="1"/>
              <a:t>val</a:t>
            </a:r>
            <a:r>
              <a:rPr lang="en-GB"/>
              <a:t>/</a:t>
            </a:r>
            <a:r>
              <a:rPr lang="en-GB" err="1"/>
              <a:t>cls_loss</a:t>
            </a:r>
            <a:r>
              <a:rPr lang="en-GB"/>
              <a:t>” respectively display how well the algorithm can locate the centre of an object, and how well the predicted bounding box covers an object, These also show that the error of detecting objects with various scales and aspect ratios decrease, and that it is stable to indicate the correct classification of the attribute. Additionally, the “metrics/…” graphs show the accuracy of the detected objects along with the ability of the model to identify all instances of objects in the images.</a:t>
            </a:r>
          </a:p>
          <a:p>
            <a:pPr>
              <a:spcAft>
                <a:spcPts val="900"/>
              </a:spcAft>
            </a:pPr>
            <a:r>
              <a:rPr lang="en-GB"/>
              <a:t>Fortunately, all training and validation curves are indeed of a decreasing trend while all other metrics curves are increasing. This results can be found for the other models in Appendix 2, 3, and 4.</a:t>
            </a:r>
          </a:p>
          <a:p>
            <a:pPr>
              <a:spcAft>
                <a:spcPts val="900"/>
              </a:spcAft>
            </a:pPr>
            <a:r>
              <a:rPr lang="en-GB" sz="1200" b="1"/>
              <a:t>4.1.2. Model 2</a:t>
            </a:r>
          </a:p>
          <a:p>
            <a:pPr>
              <a:spcAft>
                <a:spcPts val="900"/>
              </a:spcAft>
            </a:pPr>
            <a:r>
              <a:rPr lang="en-GB"/>
              <a:t>This second model has been trained three times using YOLOv8 with “large” configuration and for 200 epochs. This because the first iteration yielded poor results related to bike lane detection (only 17% true positive). </a:t>
            </a:r>
          </a:p>
          <a:p>
            <a:pPr>
              <a:spcAft>
                <a:spcPts val="900"/>
              </a:spcAft>
            </a:pPr>
            <a:r>
              <a:rPr lang="en-GB"/>
              <a:t>The initial dataset consisted in +11,000 images from 17 LMICs downloaded from </a:t>
            </a:r>
            <a:r>
              <a:rPr lang="en-GB" err="1"/>
              <a:t>Mapillary</a:t>
            </a:r>
            <a:r>
              <a:rPr lang="en-GB"/>
              <a:t>. To improve this, another +1,000 new bike lane images from 7 LMICs (mainly in Asia and Latin America) were added to the initial database and were trained into the second iteration. </a:t>
            </a:r>
          </a:p>
          <a:p>
            <a:r>
              <a:rPr lang="en-GB"/>
              <a:t>Even though the second iteration improved the bike lane detection, mostly every other attribute decreased in accuracy. This prompted the run of a third iteration. This time the training parameters were changed, which influenced the randomisation of the training batches. Specifically, this involved altering the value of the seed. A seed is the initial value used by a random number generator to start the generation of a sequence of pseudo-random numbers. This value ensures that the sequence of numbers can be replicated exactly if the same seed is used again, providing reproducibility and consistency in experiments and simulations. Seeds are used to control random processes, and by utilising this feature, the reliability of the experimental results was maintained. </a:t>
            </a:r>
          </a:p>
          <a:p>
            <a:r>
              <a:rPr lang="en-GB"/>
              <a:t>In Appendix 21, a comparison between the three iterations can be seen. The chosen model was the third iteration, as it is the best performing model. The improvement is clear against the second iteration as the proportion of true positives for bike lanes increased from 0.57 to 0.70, proving the usefulness of the change in the parameters.</a:t>
            </a:r>
          </a:p>
          <a:p>
            <a:r>
              <a:rPr lang="en-GB"/>
              <a:t>It is important to note that the “</a:t>
            </a:r>
            <a:r>
              <a:rPr lang="en-GB" err="1"/>
              <a:t>pro_bikelane</a:t>
            </a:r>
            <a:r>
              <a:rPr lang="en-GB"/>
              <a:t>” attribute was dismissed, as there were not enough images (that can highlight the high variety between regions) gathered, since there is generally a lack of bike lane infrastructure in LMICs. </a:t>
            </a:r>
          </a:p>
          <a:p>
            <a:pPr>
              <a:defRPr/>
            </a:pPr>
            <a:r>
              <a:rPr lang="en-GB">
                <a:latin typeface="Calibri"/>
                <a:ea typeface="Calibri"/>
                <a:cs typeface="Calibri"/>
              </a:rPr>
              <a:t>Appendix 18 shows the normalised confusion matrix of the third iteration</a:t>
            </a:r>
            <a:r>
              <a:rPr lang="en-GB"/>
              <a:t>. </a:t>
            </a:r>
          </a:p>
          <a:p>
            <a:pPr>
              <a:defRPr/>
            </a:pPr>
            <a:r>
              <a:rPr lang="en-GB"/>
              <a:t>Note that “</a:t>
            </a:r>
            <a:r>
              <a:rPr lang="en-GB" err="1"/>
              <a:t>val</a:t>
            </a:r>
            <a:r>
              <a:rPr lang="en-GB"/>
              <a:t>/</a:t>
            </a:r>
            <a:r>
              <a:rPr lang="en-GB" err="1"/>
              <a:t>seg_loss</a:t>
            </a:r>
            <a:r>
              <a:rPr lang="en-GB"/>
              <a:t>” curve increases after a big drop, however, this metrics is not crucial because this project put the emphasis on detection rather than precisely cropping each item. </a:t>
            </a:r>
            <a:r>
              <a:rPr lang="en-GB" sz="1100">
                <a:latin typeface="Calibri"/>
                <a:ea typeface="Calibri"/>
                <a:cs typeface="Calibri"/>
              </a:rPr>
              <a:t>Figure 5 and 6 show an input picture without annotations, and an image with the predicted labelling from the model 2. </a:t>
            </a:r>
            <a:r>
              <a:rPr lang="en-GB">
                <a:latin typeface="Calibri"/>
                <a:ea typeface="Calibri"/>
                <a:cs typeface="Calibri"/>
              </a:rPr>
              <a:t>The model is able here to detect poles, sidewalk, and crossing.</a:t>
            </a:r>
            <a:endParaRPr lang="en-GB"/>
          </a:p>
          <a:p>
            <a:endParaRPr lang="en-GB"/>
          </a:p>
        </p:txBody>
      </p:sp>
      <p:sp>
        <p:nvSpPr>
          <p:cNvPr id="6" name="Footer Placeholder 2">
            <a:extLst>
              <a:ext uri="{FF2B5EF4-FFF2-40B4-BE49-F238E27FC236}">
                <a16:creationId xmlns:a16="http://schemas.microsoft.com/office/drawing/2014/main" id="{7EFD3A82-941D-3220-313F-746A96DDD18D}"/>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grpSp>
        <p:nvGrpSpPr>
          <p:cNvPr id="12" name="Group 11">
            <a:extLst>
              <a:ext uri="{FF2B5EF4-FFF2-40B4-BE49-F238E27FC236}">
                <a16:creationId xmlns:a16="http://schemas.microsoft.com/office/drawing/2014/main" id="{8B1D208F-81CF-3142-9494-4502F2C5B34B}"/>
              </a:ext>
            </a:extLst>
          </p:cNvPr>
          <p:cNvGrpSpPr>
            <a:grpSpLocks/>
          </p:cNvGrpSpPr>
          <p:nvPr/>
        </p:nvGrpSpPr>
        <p:grpSpPr>
          <a:xfrm>
            <a:off x="3429000" y="7615247"/>
            <a:ext cx="3015142" cy="1203140"/>
            <a:chOff x="3429000" y="7532498"/>
            <a:chExt cx="3015142" cy="1203140"/>
          </a:xfrm>
        </p:grpSpPr>
        <p:pic>
          <p:nvPicPr>
            <p:cNvPr id="10" name="Picture 12" descr="A car driving down a street&#10;&#10;Description automatically generated">
              <a:extLst>
                <a:ext uri="{FF2B5EF4-FFF2-40B4-BE49-F238E27FC236}">
                  <a16:creationId xmlns:a16="http://schemas.microsoft.com/office/drawing/2014/main" id="{BB34C1E6-8021-3149-DF41-0A7E3892A3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5463" y="7532498"/>
              <a:ext cx="1368000" cy="803030"/>
            </a:xfrm>
            <a:prstGeom prst="rect">
              <a:avLst/>
            </a:prstGeom>
          </p:spPr>
        </p:pic>
        <p:pic>
          <p:nvPicPr>
            <p:cNvPr id="11" name="Picture 13" descr="A car driving on a street&#10;&#10;Description automatically generated">
              <a:extLst>
                <a:ext uri="{FF2B5EF4-FFF2-40B4-BE49-F238E27FC236}">
                  <a16:creationId xmlns:a16="http://schemas.microsoft.com/office/drawing/2014/main" id="{1B384E74-755A-EBB5-449D-BBCDB62423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8512" y="7532498"/>
              <a:ext cx="1368000" cy="803030"/>
            </a:xfrm>
            <a:prstGeom prst="rect">
              <a:avLst/>
            </a:prstGeom>
          </p:spPr>
        </p:pic>
        <p:sp>
          <p:nvSpPr>
            <p:cNvPr id="9" name="TextBox 11">
              <a:extLst>
                <a:ext uri="{FF2B5EF4-FFF2-40B4-BE49-F238E27FC236}">
                  <a16:creationId xmlns:a16="http://schemas.microsoft.com/office/drawing/2014/main" id="{560C0053-54C4-C82C-D621-EFFE5964C8C9}"/>
                </a:ext>
              </a:extLst>
            </p:cNvPr>
            <p:cNvSpPr txBox="1">
              <a:spLocks/>
            </p:cNvSpPr>
            <p:nvPr/>
          </p:nvSpPr>
          <p:spPr>
            <a:xfrm>
              <a:off x="3429000" y="8335528"/>
              <a:ext cx="3015142" cy="400110"/>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Fig.</a:t>
              </a:r>
              <a:r>
                <a:rPr lang="en-GB" sz="1000" b="1">
                  <a:solidFill>
                    <a:srgbClr val="002245"/>
                  </a:solidFill>
                  <a:latin typeface="Calibri" panose="020F0502020204030204" pitchFamily="34" charset="0"/>
                  <a:cs typeface="Calibri" panose="020F0502020204030204" pitchFamily="34" charset="0"/>
                </a:rPr>
                <a:t> 5. and Fig. 6.</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Comparison between input picture and detection of the Layer 1_2</a:t>
              </a:r>
              <a:r>
                <a:rPr lang="en-FR" sz="1000" b="1">
                  <a:solidFill>
                    <a:srgbClr val="002245"/>
                  </a:solidFill>
                  <a:latin typeface="Calibri" panose="020F0502020204030204" pitchFamily="34" charset="0"/>
                  <a:cs typeface="Calibri" panose="020F0502020204030204" pitchFamily="34" charset="0"/>
                </a:rPr>
                <a:t> </a:t>
              </a:r>
              <a:endParaRPr lang="en-FR" sz="1000">
                <a:solidFill>
                  <a:srgbClr val="002245"/>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720656718"/>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2D9E14-25FD-ABA4-3C19-57E7B0C88643}"/>
              </a:ext>
            </a:extLst>
          </p:cNvPr>
          <p:cNvSpPr>
            <a:spLocks noGrp="1"/>
          </p:cNvSpPr>
          <p:nvPr>
            <p:ph type="dt" sz="half" idx="10"/>
          </p:nvPr>
        </p:nvSpPr>
        <p:spPr/>
        <p:txBody>
          <a:bodyPr/>
          <a:lstStyle/>
          <a:p>
            <a:fld id="{CC2750E2-3F9B-AF48-A1D2-9F43F8B3311C}" type="datetime1">
              <a:rPr lang="fr-FR" smtClean="0"/>
              <a:t>03/07/2024</a:t>
            </a:fld>
            <a:endParaRPr lang="fr-FR"/>
          </a:p>
        </p:txBody>
      </p:sp>
      <p:sp>
        <p:nvSpPr>
          <p:cNvPr id="4" name="Slide Number Placeholder 3">
            <a:extLst>
              <a:ext uri="{FF2B5EF4-FFF2-40B4-BE49-F238E27FC236}">
                <a16:creationId xmlns:a16="http://schemas.microsoft.com/office/drawing/2014/main" id="{021C98D6-6CC3-7B01-145A-AC9FE5F8E8B0}"/>
              </a:ext>
            </a:extLst>
          </p:cNvPr>
          <p:cNvSpPr>
            <a:spLocks noGrp="1"/>
          </p:cNvSpPr>
          <p:nvPr>
            <p:ph type="sldNum" sz="quarter" idx="12"/>
          </p:nvPr>
        </p:nvSpPr>
        <p:spPr/>
        <p:txBody>
          <a:bodyPr/>
          <a:lstStyle/>
          <a:p>
            <a:fld id="{27C6CCC6-2BE5-4E42-96A4-D1E8E81A3D8E}" type="slidenum">
              <a:rPr lang="fr-FR" smtClean="0"/>
              <a:t>8</a:t>
            </a:fld>
            <a:endParaRPr lang="fr-FR"/>
          </a:p>
        </p:txBody>
      </p:sp>
      <p:sp>
        <p:nvSpPr>
          <p:cNvPr id="5" name="Text Placeholder 4">
            <a:extLst>
              <a:ext uri="{FF2B5EF4-FFF2-40B4-BE49-F238E27FC236}">
                <a16:creationId xmlns:a16="http://schemas.microsoft.com/office/drawing/2014/main" id="{5EDF1EE7-54D3-FFF8-41AC-14F97C1BDACD}"/>
              </a:ext>
            </a:extLst>
          </p:cNvPr>
          <p:cNvSpPr>
            <a:spLocks noGrp="1"/>
          </p:cNvSpPr>
          <p:nvPr>
            <p:ph type="body" sz="quarter" idx="13"/>
          </p:nvPr>
        </p:nvSpPr>
        <p:spPr>
          <a:xfrm>
            <a:off x="471488" y="471599"/>
            <a:ext cx="5915026" cy="8460000"/>
          </a:xfrm>
        </p:spPr>
        <p:txBody>
          <a:bodyPr lIns="91440" tIns="45720" rIns="91440" bIns="45720" numCol="2" spcCol="360000" anchor="t">
            <a:normAutofit/>
          </a:bodyPr>
          <a:lstStyle/>
          <a:p>
            <a:pPr marL="0" marR="0" lvl="0" indent="0" algn="just" defTabSz="685800" rtl="0" eaLnBrk="1" fontAlgn="auto" latinLnBrk="0" hangingPunct="1">
              <a:lnSpc>
                <a:spcPct val="110000"/>
              </a:lnSpc>
              <a:spcBef>
                <a:spcPts val="0"/>
              </a:spcBef>
              <a:spcAft>
                <a:spcPts val="700"/>
              </a:spcAft>
              <a:buClrTx/>
              <a:buSzTx/>
              <a:buFont typeface="Arial" panose="020B0604020202020204" pitchFamily="34" charset="0"/>
              <a:buNone/>
              <a:tabLst/>
              <a:defRPr/>
            </a:pPr>
            <a:r>
              <a:rPr kumimoji="0" lang="en-GB" sz="1200" b="1" i="0" u="none" strike="noStrike" kern="1200" cap="none" spc="0" normalizeH="0" baseline="0" noProof="0">
                <a:ln>
                  <a:noFill/>
                </a:ln>
                <a:solidFill>
                  <a:srgbClr val="002245"/>
                </a:solidFill>
                <a:effectLst/>
                <a:uLnTx/>
                <a:uFillTx/>
                <a:latin typeface="Calibri"/>
                <a:ea typeface="Calibri"/>
                <a:cs typeface="Calibri"/>
              </a:rPr>
              <a:t>4.2. Layer 2</a:t>
            </a:r>
            <a:endParaRPr lang="en-GB" sz="1200" b="1" i="0" u="none" strike="noStrike" kern="1200" cap="none" spc="0" normalizeH="0" baseline="0" noProof="0">
              <a:ln>
                <a:noFill/>
              </a:ln>
              <a:solidFill>
                <a:srgbClr val="002245"/>
              </a:solidFill>
              <a:effectLst/>
              <a:uLnTx/>
              <a:uFillTx/>
              <a:latin typeface="Calibri"/>
              <a:ea typeface="Calibri"/>
              <a:cs typeface="Calibri"/>
            </a:endParaRPr>
          </a:p>
          <a:p>
            <a:pPr>
              <a:spcAft>
                <a:spcPts val="700"/>
              </a:spcAft>
              <a:defRPr/>
            </a:pPr>
            <a:r>
              <a:rPr kumimoji="0" lang="en-GB" sz="1100" b="0" i="0" u="none" strike="noStrike" kern="1200" cap="none" spc="0" normalizeH="0" baseline="0" noProof="0">
                <a:ln>
                  <a:noFill/>
                </a:ln>
                <a:solidFill>
                  <a:srgbClr val="002245"/>
                </a:solidFill>
                <a:effectLst/>
                <a:uLnTx/>
                <a:uFillTx/>
                <a:latin typeface="Calibri"/>
                <a:ea typeface="Calibri"/>
                <a:cs typeface="Calibri"/>
              </a:rPr>
              <a:t>The dataset used in the training of the model consisted of +1,000 unique satellite images obtained from Google Maps in 21 LMICs, manually labelled using </a:t>
            </a:r>
            <a:r>
              <a:rPr kumimoji="0" lang="en-GB" sz="1100" b="0" i="0" u="none" strike="noStrike" kern="1200" cap="none" spc="0" normalizeH="0" baseline="0" noProof="0" err="1">
                <a:ln>
                  <a:noFill/>
                </a:ln>
                <a:solidFill>
                  <a:srgbClr val="002245"/>
                </a:solidFill>
                <a:effectLst/>
                <a:uLnTx/>
                <a:uFillTx/>
                <a:latin typeface="Calibri"/>
                <a:ea typeface="Calibri"/>
                <a:cs typeface="Calibri"/>
              </a:rPr>
              <a:t>Roboflow</a:t>
            </a:r>
            <a:r>
              <a:rPr kumimoji="0" lang="en-GB" sz="1100" b="0" i="0" u="none" strike="noStrike" kern="1200" cap="none" spc="0" normalizeH="0" baseline="0" noProof="0">
                <a:ln>
                  <a:noFill/>
                </a:ln>
                <a:solidFill>
                  <a:srgbClr val="002245"/>
                </a:solidFill>
                <a:effectLst/>
                <a:uLnTx/>
                <a:uFillTx/>
                <a:latin typeface="Calibri"/>
                <a:ea typeface="Calibri"/>
                <a:cs typeface="Calibri"/>
              </a:rPr>
              <a:t>, which were flipped horizontally and vertically, and the brightness was adjusted in a duplicate set of images, to increase the dataset to nearly 4,000 unique labelled images. </a:t>
            </a:r>
            <a:r>
              <a:rPr lang="en-GB" sz="1100">
                <a:latin typeface="Calibri"/>
                <a:ea typeface="Calibri"/>
                <a:cs typeface="Calibri"/>
              </a:rPr>
              <a:t>Model 3 was trained using YOLOv8 algorithm with the “large” training configuration, again for 200 epochs.</a:t>
            </a:r>
            <a:endParaRPr kumimoji="0" lang="en-GB" sz="1100" b="0" i="0" u="none" strike="noStrike" kern="1200" cap="none" spc="0" normalizeH="0" baseline="0" noProof="0">
              <a:ln>
                <a:noFill/>
              </a:ln>
              <a:solidFill>
                <a:srgbClr val="002245"/>
              </a:solidFill>
              <a:effectLst/>
              <a:uLnTx/>
              <a:uFillTx/>
              <a:latin typeface="Calibri"/>
              <a:ea typeface="Calibri"/>
              <a:cs typeface="Calibri"/>
            </a:endParaRPr>
          </a:p>
          <a:p>
            <a:pPr>
              <a:spcAft>
                <a:spcPts val="700"/>
              </a:spcAft>
              <a:defRPr/>
            </a:pPr>
            <a:r>
              <a:rPr lang="en-GB" sz="1100" i="0" u="none" strike="noStrike" kern="1200" cap="none" spc="0" normalizeH="0" baseline="0" noProof="0">
                <a:ln>
                  <a:noFill/>
                </a:ln>
                <a:solidFill>
                  <a:srgbClr val="002245"/>
                </a:solidFill>
                <a:effectLst/>
                <a:uLnTx/>
                <a:uFillTx/>
                <a:latin typeface="Calibri"/>
                <a:ea typeface="Calibri"/>
                <a:cs typeface="Calibri"/>
              </a:rPr>
              <a:t>In Appendix 19, the normalised confusion matrix highlights that the model detects 53% of true positive grade junctions and 77% of </a:t>
            </a:r>
            <a:r>
              <a:rPr lang="en-GB">
                <a:latin typeface="Calibri"/>
                <a:ea typeface="Calibri"/>
                <a:cs typeface="Calibri"/>
              </a:rPr>
              <a:t>true positives for</a:t>
            </a:r>
            <a:r>
              <a:rPr lang="en-GB" sz="1100" i="0" u="none" strike="noStrike" kern="1200" cap="none" spc="0" normalizeH="0" baseline="0" noProof="0">
                <a:ln>
                  <a:noFill/>
                </a:ln>
                <a:solidFill>
                  <a:srgbClr val="002245"/>
                </a:solidFill>
                <a:effectLst/>
                <a:uLnTx/>
                <a:uFillTx/>
                <a:latin typeface="Calibri"/>
                <a:ea typeface="Calibri"/>
                <a:cs typeface="Calibri"/>
              </a:rPr>
              <a:t> roundabouts. </a:t>
            </a:r>
            <a:r>
              <a:rPr lang="en-GB" sz="1100">
                <a:latin typeface="Calibri"/>
                <a:ea typeface="Calibri"/>
                <a:cs typeface="Calibri"/>
              </a:rPr>
              <a:t>In Appendix 7, the F1-confidence curve reaches a peak of 0.54 at 29% of confidence. The Precision-confidence curve in Appendix 13, shows the difference in accuracy of the detected objects, while in Appendix 14, the Recall-confidence curve shows the ability of the model to identify all instances of objects in the images</a:t>
            </a:r>
            <a:r>
              <a:rPr lang="en-GB">
                <a:latin typeface="Calibri"/>
                <a:ea typeface="Calibri"/>
                <a:cs typeface="Calibri"/>
              </a:rPr>
              <a:t>.</a:t>
            </a:r>
            <a:endParaRPr lang="en-GB" sz="1100">
              <a:latin typeface="Calibri"/>
              <a:ea typeface="Calibri"/>
              <a:cs typeface="Calibri"/>
            </a:endParaRPr>
          </a:p>
          <a:p>
            <a:pPr>
              <a:spcAft>
                <a:spcPts val="700"/>
              </a:spcAft>
              <a:defRPr/>
            </a:pPr>
            <a:r>
              <a:rPr lang="en-GB">
                <a:latin typeface="Calibri"/>
                <a:ea typeface="Calibri"/>
                <a:cs typeface="Calibri"/>
              </a:rPr>
              <a:t>Note that while</a:t>
            </a:r>
            <a:r>
              <a:rPr lang="en-GB"/>
              <a:t> all other metrics and training curves are of satisfying shapes and trends, the </a:t>
            </a:r>
            <a:r>
              <a:rPr lang="en-GB">
                <a:latin typeface="Calibri"/>
                <a:ea typeface="Calibri"/>
                <a:cs typeface="Calibri"/>
              </a:rPr>
              <a:t>“</a:t>
            </a:r>
            <a:r>
              <a:rPr lang="en-GB" err="1">
                <a:latin typeface="Calibri"/>
                <a:ea typeface="Calibri"/>
                <a:cs typeface="Calibri"/>
              </a:rPr>
              <a:t>val</a:t>
            </a:r>
            <a:r>
              <a:rPr lang="en-GB">
                <a:latin typeface="Calibri"/>
                <a:ea typeface="Calibri"/>
                <a:cs typeface="Calibri"/>
              </a:rPr>
              <a:t>/</a:t>
            </a:r>
            <a:r>
              <a:rPr lang="en-GB" err="1">
                <a:latin typeface="Calibri"/>
                <a:ea typeface="Calibri"/>
                <a:cs typeface="Calibri"/>
              </a:rPr>
              <a:t>box_loss</a:t>
            </a:r>
            <a:r>
              <a:rPr lang="en-GB">
                <a:latin typeface="Calibri"/>
                <a:ea typeface="Calibri"/>
                <a:cs typeface="Calibri"/>
              </a:rPr>
              <a:t>” and “</a:t>
            </a:r>
            <a:r>
              <a:rPr lang="en-GB" err="1">
                <a:latin typeface="Calibri"/>
                <a:ea typeface="Calibri"/>
                <a:cs typeface="Calibri"/>
              </a:rPr>
              <a:t>val</a:t>
            </a:r>
            <a:r>
              <a:rPr lang="en-GB">
                <a:latin typeface="Calibri"/>
                <a:ea typeface="Calibri"/>
                <a:cs typeface="Calibri"/>
              </a:rPr>
              <a:t>/</a:t>
            </a:r>
            <a:r>
              <a:rPr lang="en-GB" err="1">
                <a:latin typeface="Calibri"/>
                <a:ea typeface="Calibri"/>
                <a:cs typeface="Calibri"/>
              </a:rPr>
              <a:t>dfl_loss</a:t>
            </a:r>
            <a:r>
              <a:rPr lang="en-GB">
                <a:latin typeface="Calibri"/>
                <a:ea typeface="Calibri"/>
                <a:cs typeface="Calibri"/>
              </a:rPr>
              <a:t>” graphs are increasing over the number of epochs. This phenomenon might be due to either overfitting or a lack of diversity in the contrast setting of the training pictures.</a:t>
            </a:r>
            <a:endParaRPr lang="en-GB" sz="1100">
              <a:latin typeface="Calibri"/>
              <a:ea typeface="Calibri"/>
              <a:cs typeface="Calibri"/>
            </a:endParaRPr>
          </a:p>
          <a:p>
            <a:pPr>
              <a:spcAft>
                <a:spcPts val="800"/>
              </a:spcAft>
              <a:defRPr/>
            </a:pPr>
            <a:r>
              <a:rPr lang="en-GB" sz="1100">
                <a:latin typeface="Calibri"/>
                <a:ea typeface="Calibri"/>
                <a:cs typeface="Calibri"/>
              </a:rPr>
              <a:t>Figures 7 and 8 show an input picture without annotations, and an image with the predicted labelling from model </a:t>
            </a:r>
            <a:r>
              <a:rPr lang="en-GB">
                <a:latin typeface="Calibri"/>
                <a:ea typeface="Calibri"/>
                <a:cs typeface="Calibri"/>
              </a:rPr>
              <a:t>3</a:t>
            </a:r>
            <a:r>
              <a:rPr lang="en-GB" sz="1100">
                <a:latin typeface="Calibri"/>
                <a:ea typeface="Calibri"/>
                <a:cs typeface="Calibri"/>
              </a:rPr>
              <a:t>.</a:t>
            </a:r>
            <a:endParaRPr lang="en-GB" noProof="0">
              <a:latin typeface="Calibri"/>
              <a:ea typeface="Calibri"/>
              <a:cs typeface="Calibri"/>
            </a:endParaRP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endParaRPr lang="en-GB" sz="900" noProof="0">
              <a:latin typeface="Calibri"/>
              <a:ea typeface="Calibri"/>
              <a:cs typeface="Calibri"/>
            </a:endParaRP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endParaRPr lang="en-GB">
              <a:latin typeface="Calibri"/>
              <a:ea typeface="Calibri"/>
              <a:cs typeface="Calibri"/>
            </a:endParaRP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endParaRPr lang="en-GB" noProof="0">
              <a:latin typeface="Calibri"/>
              <a:ea typeface="Calibri"/>
              <a:cs typeface="Calibri"/>
            </a:endParaRP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endParaRPr lang="en-GB" sz="1300">
              <a:latin typeface="Calibri"/>
              <a:ea typeface="Calibri"/>
              <a:cs typeface="Calibri"/>
            </a:endParaRPr>
          </a:p>
          <a:p>
            <a:pPr marL="0" marR="0" lvl="0" indent="0" algn="just" defTabSz="685800" rtl="0" eaLnBrk="1" fontAlgn="auto" latinLnBrk="0" hangingPunct="1">
              <a:lnSpc>
                <a:spcPct val="110000"/>
              </a:lnSpc>
              <a:spcBef>
                <a:spcPts val="0"/>
              </a:spcBef>
              <a:spcAft>
                <a:spcPts val="700"/>
              </a:spcAft>
              <a:buClrTx/>
              <a:buSzTx/>
              <a:buFont typeface="Arial" panose="020B0604020202020204" pitchFamily="34" charset="0"/>
              <a:buNone/>
              <a:tabLst/>
              <a:defRPr/>
            </a:pPr>
            <a:endParaRPr lang="en-GB" sz="400" noProof="0">
              <a:latin typeface="Calibri"/>
              <a:ea typeface="Calibri"/>
              <a:cs typeface="Calibri"/>
            </a:endParaRPr>
          </a:p>
          <a:p>
            <a:pPr marL="0" marR="0" lvl="0" indent="0" algn="just" defTabSz="685800" rtl="0" eaLnBrk="1" fontAlgn="auto" latinLnBrk="0" hangingPunct="1">
              <a:lnSpc>
                <a:spcPct val="110000"/>
              </a:lnSpc>
              <a:spcBef>
                <a:spcPts val="0"/>
              </a:spcBef>
              <a:spcAft>
                <a:spcPts val="700"/>
              </a:spcAft>
              <a:buClrTx/>
              <a:buSzTx/>
              <a:buFont typeface="Arial" panose="020B0604020202020204" pitchFamily="34" charset="0"/>
              <a:buNone/>
              <a:tabLst/>
              <a:defRPr/>
            </a:pPr>
            <a:r>
              <a:rPr kumimoji="0" lang="en-GB" sz="1200" b="1" i="0" u="none" strike="noStrike" kern="1200" cap="none" spc="0" normalizeH="0" baseline="0" noProof="0">
                <a:ln>
                  <a:noFill/>
                </a:ln>
                <a:solidFill>
                  <a:srgbClr val="002245"/>
                </a:solidFill>
                <a:effectLst/>
                <a:uLnTx/>
                <a:uFillTx/>
                <a:latin typeface="Calibri"/>
                <a:ea typeface="Calibri"/>
                <a:cs typeface="Calibri"/>
              </a:rPr>
              <a:t>4.3. Layer 3</a:t>
            </a:r>
            <a:endParaRPr lang="en-GB" sz="1200" b="1" i="0" u="none" strike="noStrike" kern="1200" cap="none" spc="0" normalizeH="0" baseline="0" noProof="0">
              <a:ln>
                <a:noFill/>
              </a:ln>
              <a:solidFill>
                <a:srgbClr val="002245"/>
              </a:solidFill>
              <a:effectLst/>
              <a:uLnTx/>
              <a:uFillTx/>
              <a:latin typeface="Calibri"/>
              <a:ea typeface="Calibri"/>
              <a:cs typeface="Calibri"/>
            </a:endParaRPr>
          </a:p>
          <a:p>
            <a:pPr>
              <a:defRPr/>
            </a:pPr>
            <a:r>
              <a:rPr lang="en-GB" sz="1100">
                <a:latin typeface="Calibri"/>
                <a:ea typeface="Calibri"/>
                <a:cs typeface="Calibri"/>
              </a:rPr>
              <a:t>The third layer was designed to detect mostly road lines and signalling. For this, the </a:t>
            </a:r>
            <a:r>
              <a:rPr lang="en-GB" sz="1100" err="1">
                <a:latin typeface="Calibri"/>
                <a:ea typeface="Calibri"/>
                <a:cs typeface="Calibri"/>
              </a:rPr>
              <a:t>CeyMo</a:t>
            </a:r>
            <a:r>
              <a:rPr lang="en-GB" sz="1100">
                <a:latin typeface="Calibri"/>
                <a:ea typeface="Calibri"/>
                <a:cs typeface="Calibri"/>
              </a:rPr>
              <a:t>    dataset has been re-employed, again consisting of more than +2,000 unique pictures. Again, model 4 was trained using YOLOv8 algorithm in a “large” configuration, for 200 epochs.</a:t>
            </a:r>
          </a:p>
          <a:p>
            <a:r>
              <a:rPr lang="en-GB" sz="1100">
                <a:latin typeface="Calibri"/>
                <a:ea typeface="Calibri"/>
                <a:cs typeface="Calibri"/>
              </a:rPr>
              <a:t>The confusion matrix for this model is shown in Appendix 12, and it is evident from this that the model has produced highly accurate results. The obvious bold diagonal in this matrix indicates that each attribute is mostly predicted correctly. </a:t>
            </a:r>
            <a:r>
              <a:rPr lang="en-GB"/>
              <a:t>On top of that, all training and validation curves are indeed of a sharply decreasing trend while all other metrics curves are rapidly increasing. These results can be found in Appendix 4. </a:t>
            </a:r>
            <a:r>
              <a:rPr lang="en-GB">
                <a:latin typeface="Calibri"/>
                <a:ea typeface="Calibri"/>
                <a:cs typeface="Calibri"/>
              </a:rPr>
              <a:t>Finally, Appendix 8, 15, and 16 finish to underline the fourth model’s relevancy and precision.</a:t>
            </a:r>
            <a:endParaRPr lang="en-US" sz="1100">
              <a:latin typeface="Calibri"/>
              <a:ea typeface="Calibri"/>
              <a:cs typeface="Calibri"/>
            </a:endParaRPr>
          </a:p>
          <a:p>
            <a:pPr>
              <a:spcAft>
                <a:spcPts val="800"/>
              </a:spcAft>
              <a:defRPr/>
            </a:pPr>
            <a:r>
              <a:rPr lang="en-GB" sz="1100">
                <a:latin typeface="Calibri"/>
                <a:ea typeface="Calibri"/>
                <a:cs typeface="Calibri"/>
              </a:rPr>
              <a:t>Figures 9 and 10 show an input picture without annotations, and an image with the predicted labelling from model </a:t>
            </a:r>
            <a:r>
              <a:rPr lang="en-GB">
                <a:latin typeface="Calibri"/>
                <a:ea typeface="Calibri"/>
                <a:cs typeface="Calibri"/>
              </a:rPr>
              <a:t>4</a:t>
            </a:r>
            <a:r>
              <a:rPr lang="en-GB" sz="1100">
                <a:latin typeface="Calibri"/>
                <a:ea typeface="Calibri"/>
                <a:cs typeface="Calibri"/>
              </a:rPr>
              <a:t>.</a:t>
            </a:r>
          </a:p>
          <a:p>
            <a:pPr>
              <a:spcAft>
                <a:spcPts val="800"/>
              </a:spcAft>
              <a:defRPr/>
            </a:pPr>
            <a:endParaRPr lang="en-GB" noProof="0">
              <a:latin typeface="Calibri"/>
              <a:ea typeface="Calibri"/>
              <a:cs typeface="Calibri"/>
            </a:endParaRPr>
          </a:p>
          <a:p>
            <a:pPr>
              <a:spcAft>
                <a:spcPts val="800"/>
              </a:spcAft>
              <a:defRPr/>
            </a:pPr>
            <a:endParaRPr lang="en-GB">
              <a:latin typeface="Calibri"/>
              <a:ea typeface="Calibri"/>
              <a:cs typeface="Calibri"/>
            </a:endParaRPr>
          </a:p>
          <a:p>
            <a:pPr>
              <a:spcAft>
                <a:spcPts val="800"/>
              </a:spcAft>
              <a:defRPr/>
            </a:pPr>
            <a:endParaRPr lang="en-GB" noProof="0">
              <a:latin typeface="Calibri"/>
              <a:ea typeface="Calibri"/>
              <a:cs typeface="Calibri"/>
            </a:endParaRPr>
          </a:p>
          <a:p>
            <a:pPr>
              <a:spcAft>
                <a:spcPts val="800"/>
              </a:spcAft>
              <a:defRPr/>
            </a:pPr>
            <a:endParaRPr lang="en-GB">
              <a:latin typeface="Calibri"/>
              <a:ea typeface="Calibri"/>
              <a:cs typeface="Calibri"/>
            </a:endParaRPr>
          </a:p>
          <a:p>
            <a:pPr>
              <a:spcAft>
                <a:spcPts val="900"/>
              </a:spcAft>
              <a:defRPr/>
            </a:pPr>
            <a:endParaRPr lang="en-GB" sz="700" noProof="0">
              <a:latin typeface="Calibri"/>
              <a:ea typeface="Calibri"/>
              <a:cs typeface="Calibri"/>
            </a:endParaRPr>
          </a:p>
          <a:p>
            <a:pPr>
              <a:spcAft>
                <a:spcPts val="900"/>
              </a:spcAft>
            </a:pPr>
            <a:r>
              <a:rPr lang="en-GB" sz="1400" b="1"/>
              <a:t>5. Requirements</a:t>
            </a:r>
          </a:p>
          <a:p>
            <a:pPr>
              <a:spcAft>
                <a:spcPts val="900"/>
              </a:spcAft>
            </a:pPr>
            <a:r>
              <a:rPr lang="en-GB" sz="1200" b="1"/>
              <a:t>5.1. Technical Requirements</a:t>
            </a:r>
          </a:p>
          <a:p>
            <a:r>
              <a:rPr lang="en-GB" sz="1100"/>
              <a:t>The requirements listed below are intended to ensure optimal performance for both training a YOLOv8 model and running detection tasks. Training a YOLOv8 model is computationally intensive and requires robust hardware and software specifications while running detection tasks typically requires fewer resources than training, unless </a:t>
            </a:r>
            <a:r>
              <a:rPr lang="en-GB"/>
              <a:t>de</a:t>
            </a:r>
            <a:r>
              <a:rPr lang="en-GB" sz="1100"/>
              <a:t>ployed in real-time.</a:t>
            </a:r>
          </a:p>
          <a:p>
            <a:r>
              <a:rPr lang="en-GB" sz="1100"/>
              <a:t>For software, YOLOv8 supports multiple operating systems, including Windows (≥ 10, 64-bit), Ubuntu (≥ 18.04), and macOS (≥ 10.15). Python (≥ 3.7) is necessary as the primary programming language, with  essential </a:t>
            </a:r>
          </a:p>
        </p:txBody>
      </p:sp>
      <p:sp>
        <p:nvSpPr>
          <p:cNvPr id="26" name="Footer Placeholder 2">
            <a:extLst>
              <a:ext uri="{FF2B5EF4-FFF2-40B4-BE49-F238E27FC236}">
                <a16:creationId xmlns:a16="http://schemas.microsoft.com/office/drawing/2014/main" id="{5E6FC848-DA5C-F701-656C-735360221894}"/>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grpSp>
        <p:nvGrpSpPr>
          <p:cNvPr id="3" name="Group 15">
            <a:extLst>
              <a:ext uri="{FF2B5EF4-FFF2-40B4-BE49-F238E27FC236}">
                <a16:creationId xmlns:a16="http://schemas.microsoft.com/office/drawing/2014/main" id="{F60DA1CC-FADC-EC65-D402-DA3FA96FC373}"/>
              </a:ext>
            </a:extLst>
          </p:cNvPr>
          <p:cNvGrpSpPr>
            <a:grpSpLocks noGrp="1" noUngrp="1" noRot="1" noMove="1" noResize="1"/>
          </p:cNvGrpSpPr>
          <p:nvPr/>
        </p:nvGrpSpPr>
        <p:grpSpPr>
          <a:xfrm>
            <a:off x="471486" y="6920188"/>
            <a:ext cx="2911049" cy="1202910"/>
            <a:chOff x="444363" y="8657615"/>
            <a:chExt cx="3196107" cy="1320703"/>
          </a:xfrm>
        </p:grpSpPr>
        <p:grpSp>
          <p:nvGrpSpPr>
            <p:cNvPr id="6" name="Group 16">
              <a:extLst>
                <a:ext uri="{FF2B5EF4-FFF2-40B4-BE49-F238E27FC236}">
                  <a16:creationId xmlns:a16="http://schemas.microsoft.com/office/drawing/2014/main" id="{EAEF2E5B-6EB9-5997-FC22-BCAD7CE8B56F}"/>
                </a:ext>
              </a:extLst>
            </p:cNvPr>
            <p:cNvGrpSpPr>
              <a:grpSpLocks noGrp="1" noUngrp="1" noRot="1" noMove="1" noResize="1"/>
            </p:cNvGrpSpPr>
            <p:nvPr/>
          </p:nvGrpSpPr>
          <p:grpSpPr>
            <a:xfrm>
              <a:off x="444363" y="8657615"/>
              <a:ext cx="3196107" cy="881413"/>
              <a:chOff x="1918053" y="8638571"/>
              <a:chExt cx="3196107" cy="881413"/>
            </a:xfrm>
          </p:grpSpPr>
          <p:pic>
            <p:nvPicPr>
              <p:cNvPr id="8" name="Picture 18" descr="An aerial view of a town&#10;&#10;Description automatically generated">
                <a:extLst>
                  <a:ext uri="{FF2B5EF4-FFF2-40B4-BE49-F238E27FC236}">
                    <a16:creationId xmlns:a16="http://schemas.microsoft.com/office/drawing/2014/main" id="{97EE2A5D-F933-5D44-B742-1DD0E3978C7D}"/>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918053" y="8638571"/>
                <a:ext cx="1501958" cy="881413"/>
              </a:xfrm>
              <a:prstGeom prst="rect">
                <a:avLst/>
              </a:prstGeom>
            </p:spPr>
          </p:pic>
          <p:pic>
            <p:nvPicPr>
              <p:cNvPr id="9" name="Picture 19" descr="An aerial view of a town&#10;&#10;Description automatically generated">
                <a:extLst>
                  <a:ext uri="{FF2B5EF4-FFF2-40B4-BE49-F238E27FC236}">
                    <a16:creationId xmlns:a16="http://schemas.microsoft.com/office/drawing/2014/main" id="{3B9567AD-0C0D-923F-7ED4-CBE49F0877D0}"/>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3612202" y="8638571"/>
                <a:ext cx="1501958" cy="881413"/>
              </a:xfrm>
              <a:prstGeom prst="rect">
                <a:avLst/>
              </a:prstGeom>
            </p:spPr>
          </p:pic>
        </p:grpSp>
        <p:sp>
          <p:nvSpPr>
            <p:cNvPr id="7" name="TextBox 17">
              <a:extLst>
                <a:ext uri="{FF2B5EF4-FFF2-40B4-BE49-F238E27FC236}">
                  <a16:creationId xmlns:a16="http://schemas.microsoft.com/office/drawing/2014/main" id="{3F0D0119-CDC6-BCEB-6F76-CBFEA998144A}"/>
                </a:ext>
              </a:extLst>
            </p:cNvPr>
            <p:cNvSpPr txBox="1">
              <a:spLocks noGrp="1" noRot="1" noMove="1" noResize="1" noEditPoints="1" noAdjustHandles="1" noChangeArrowheads="1" noChangeShapeType="1"/>
            </p:cNvSpPr>
            <p:nvPr/>
          </p:nvSpPr>
          <p:spPr>
            <a:xfrm>
              <a:off x="595683" y="9539028"/>
              <a:ext cx="3015143" cy="439290"/>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Fig.</a:t>
              </a:r>
              <a:r>
                <a:rPr lang="en-GB" sz="1000" b="1">
                  <a:solidFill>
                    <a:srgbClr val="002245"/>
                  </a:solidFill>
                  <a:latin typeface="Calibri" panose="020F0502020204030204" pitchFamily="34" charset="0"/>
                  <a:cs typeface="Calibri" panose="020F0502020204030204" pitchFamily="34" charset="0"/>
                </a:rPr>
                <a:t> 7.</a:t>
              </a:r>
              <a:r>
                <a:rPr lang="fr-FR" sz="1000" b="1">
                  <a:solidFill>
                    <a:srgbClr val="002245"/>
                  </a:solidFill>
                  <a:latin typeface="Calibri" panose="020F0502020204030204" pitchFamily="34" charset="0"/>
                  <a:cs typeface="Calibri" panose="020F0502020204030204" pitchFamily="34" charset="0"/>
                </a:rPr>
                <a:t> and Fig. 8. </a:t>
              </a:r>
              <a:r>
                <a:rPr lang="en-FR" sz="1000">
                  <a:solidFill>
                    <a:srgbClr val="002245"/>
                  </a:solidFill>
                  <a:latin typeface="Calibri" panose="020F0502020204030204" pitchFamily="34" charset="0"/>
                  <a:cs typeface="Calibri" panose="020F0502020204030204" pitchFamily="34" charset="0"/>
                </a:rPr>
                <a:t>Compa</a:t>
              </a:r>
              <a:r>
                <a:rPr lang="en-GB" sz="1000">
                  <a:solidFill>
                    <a:srgbClr val="002245"/>
                  </a:solidFill>
                  <a:latin typeface="Calibri" panose="020F0502020204030204" pitchFamily="34" charset="0"/>
                  <a:cs typeface="Calibri" panose="020F0502020204030204" pitchFamily="34" charset="0"/>
                </a:rPr>
                <a:t>r</a:t>
              </a:r>
              <a:r>
                <a:rPr lang="en-FR" sz="1000">
                  <a:solidFill>
                    <a:srgbClr val="002245"/>
                  </a:solidFill>
                  <a:latin typeface="Calibri" panose="020F0502020204030204" pitchFamily="34" charset="0"/>
                  <a:cs typeface="Calibri" panose="020F0502020204030204" pitchFamily="34" charset="0"/>
                </a:rPr>
                <a:t>ison between input picture and detection of the Layer 2</a:t>
              </a:r>
            </a:p>
          </p:txBody>
        </p:sp>
      </p:grpSp>
      <p:grpSp>
        <p:nvGrpSpPr>
          <p:cNvPr id="10" name="Group 9">
            <a:extLst>
              <a:ext uri="{FF2B5EF4-FFF2-40B4-BE49-F238E27FC236}">
                <a16:creationId xmlns:a16="http://schemas.microsoft.com/office/drawing/2014/main" id="{DB3B7924-AE79-049A-AB74-8B5A050A107D}"/>
              </a:ext>
            </a:extLst>
          </p:cNvPr>
          <p:cNvGrpSpPr>
            <a:grpSpLocks noGrp="1" noUngrp="1" noRot="1" noMove="1" noResize="1"/>
          </p:cNvGrpSpPr>
          <p:nvPr/>
        </p:nvGrpSpPr>
        <p:grpSpPr>
          <a:xfrm>
            <a:off x="3456000" y="4376980"/>
            <a:ext cx="2909417" cy="1205889"/>
            <a:chOff x="2261434" y="8424549"/>
            <a:chExt cx="3247442" cy="1345993"/>
          </a:xfrm>
        </p:grpSpPr>
        <p:grpSp>
          <p:nvGrpSpPr>
            <p:cNvPr id="11" name="Group 10">
              <a:extLst>
                <a:ext uri="{FF2B5EF4-FFF2-40B4-BE49-F238E27FC236}">
                  <a16:creationId xmlns:a16="http://schemas.microsoft.com/office/drawing/2014/main" id="{AC33D93E-356F-6D85-1C34-A96E2FB6741F}"/>
                </a:ext>
              </a:extLst>
            </p:cNvPr>
            <p:cNvGrpSpPr>
              <a:grpSpLocks noGrp="1" noUngrp="1" noRot="1" noMove="1" noResize="1"/>
            </p:cNvGrpSpPr>
            <p:nvPr/>
          </p:nvGrpSpPr>
          <p:grpSpPr>
            <a:xfrm>
              <a:off x="2261434" y="8424549"/>
              <a:ext cx="3247442" cy="896073"/>
              <a:chOff x="1775963" y="7325737"/>
              <a:chExt cx="3247442" cy="896073"/>
            </a:xfrm>
          </p:grpSpPr>
          <p:pic>
            <p:nvPicPr>
              <p:cNvPr id="13" name="Picture 12" descr="A car on the road&#10;&#10;Description automatically generated">
                <a:extLst>
                  <a:ext uri="{FF2B5EF4-FFF2-40B4-BE49-F238E27FC236}">
                    <a16:creationId xmlns:a16="http://schemas.microsoft.com/office/drawing/2014/main" id="{8AAE98B7-9898-D3E4-0E87-142D9EB0F634}"/>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1775963" y="7325737"/>
                <a:ext cx="1526500" cy="896072"/>
              </a:xfrm>
              <a:prstGeom prst="rect">
                <a:avLst/>
              </a:prstGeom>
            </p:spPr>
          </p:pic>
          <p:pic>
            <p:nvPicPr>
              <p:cNvPr id="14" name="Picture 13" descr="A street with cars and traffic lights&#10;&#10;Description automatically generated">
                <a:extLst>
                  <a:ext uri="{FF2B5EF4-FFF2-40B4-BE49-F238E27FC236}">
                    <a16:creationId xmlns:a16="http://schemas.microsoft.com/office/drawing/2014/main" id="{1FC3C52A-AE3C-1C87-99A8-18019231932E}"/>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3496467" y="7325738"/>
                <a:ext cx="1526938" cy="896072"/>
              </a:xfrm>
              <a:prstGeom prst="rect">
                <a:avLst/>
              </a:prstGeom>
            </p:spPr>
          </p:pic>
        </p:grpSp>
        <p:sp>
          <p:nvSpPr>
            <p:cNvPr id="12" name="TextBox 11">
              <a:extLst>
                <a:ext uri="{FF2B5EF4-FFF2-40B4-BE49-F238E27FC236}">
                  <a16:creationId xmlns:a16="http://schemas.microsoft.com/office/drawing/2014/main" id="{55CCBAEB-2FBD-B7A1-E244-4C696B54B5AD}"/>
                </a:ext>
              </a:extLst>
            </p:cNvPr>
            <p:cNvSpPr txBox="1">
              <a:spLocks noGrp="1" noRot="1" noMove="1" noResize="1" noEditPoints="1" noAdjustHandles="1" noChangeArrowheads="1" noChangeShapeType="1"/>
            </p:cNvSpPr>
            <p:nvPr/>
          </p:nvSpPr>
          <p:spPr>
            <a:xfrm>
              <a:off x="2493733" y="9323946"/>
              <a:ext cx="3015143" cy="446596"/>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Fig.</a:t>
              </a:r>
              <a:r>
                <a:rPr lang="en-GB" sz="1000" b="1">
                  <a:solidFill>
                    <a:srgbClr val="002245"/>
                  </a:solidFill>
                  <a:latin typeface="Calibri" panose="020F0502020204030204" pitchFamily="34" charset="0"/>
                  <a:cs typeface="Calibri" panose="020F0502020204030204" pitchFamily="34" charset="0"/>
                </a:rPr>
                <a:t> 9. and Fig. 10.</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Comp</a:t>
              </a:r>
              <a:r>
                <a:rPr lang="en-GB" sz="1000" err="1">
                  <a:solidFill>
                    <a:srgbClr val="002245"/>
                  </a:solidFill>
                  <a:latin typeface="Calibri" panose="020F0502020204030204" pitchFamily="34" charset="0"/>
                  <a:cs typeface="Calibri" panose="020F0502020204030204" pitchFamily="34" charset="0"/>
                </a:rPr>
                <a:t>ar</a:t>
              </a:r>
              <a:r>
                <a:rPr lang="en-FR" sz="1000">
                  <a:solidFill>
                    <a:srgbClr val="002245"/>
                  </a:solidFill>
                  <a:latin typeface="Calibri" panose="020F0502020204030204" pitchFamily="34" charset="0"/>
                  <a:cs typeface="Calibri" panose="020F0502020204030204" pitchFamily="34" charset="0"/>
                </a:rPr>
                <a:t>ison between input picture and detection of the Layer 3</a:t>
              </a:r>
              <a:r>
                <a:rPr lang="en-FR" sz="1000" b="1">
                  <a:solidFill>
                    <a:srgbClr val="002245"/>
                  </a:solidFill>
                  <a:latin typeface="Calibri" panose="020F0502020204030204" pitchFamily="34" charset="0"/>
                  <a:cs typeface="Calibri" panose="020F0502020204030204" pitchFamily="34" charset="0"/>
                </a:rPr>
                <a:t> </a:t>
              </a:r>
              <a:endParaRPr lang="en-FR" sz="1000">
                <a:solidFill>
                  <a:srgbClr val="002245"/>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870429001"/>
      </p:ext>
    </p:extLst>
  </p:cSld>
  <p:clrMapOvr>
    <a:masterClrMapping/>
  </p:clrMapOvr>
</p:sld>
</file>

<file path=ppt/theme/theme1.xml><?xml version="1.0" encoding="utf-8"?>
<a:theme xmlns:a="http://schemas.openxmlformats.org/drawingml/2006/main" name="Thème Offic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d0a47ea-c6cc-4ed9-a323-df9f9e71c0e7">
      <Terms xmlns="http://schemas.microsoft.com/office/infopath/2007/PartnerControls"/>
    </lcf76f155ced4ddcb4097134ff3c332f>
    <TaxCatchAll xmlns="122cbb58-756e-4616-bef1-edb32c6355f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51C8A948B0C6D42B95DA234CE60DB41" ma:contentTypeVersion="12" ma:contentTypeDescription="Create a new document." ma:contentTypeScope="" ma:versionID="309c41323364b33f51102449fbcf6aa7">
  <xsd:schema xmlns:xsd="http://www.w3.org/2001/XMLSchema" xmlns:xs="http://www.w3.org/2001/XMLSchema" xmlns:p="http://schemas.microsoft.com/office/2006/metadata/properties" xmlns:ns2="7d0a47ea-c6cc-4ed9-a323-df9f9e71c0e7" xmlns:ns3="122cbb58-756e-4616-bef1-edb32c6355f7" targetNamespace="http://schemas.microsoft.com/office/2006/metadata/properties" ma:root="true" ma:fieldsID="c3467b6beb263f7fd4efb93ab4755691" ns2:_="" ns3:_="">
    <xsd:import namespace="7d0a47ea-c6cc-4ed9-a323-df9f9e71c0e7"/>
    <xsd:import namespace="122cbb58-756e-4616-bef1-edb32c6355f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0a47ea-c6cc-4ed9-a323-df9f9e71c0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4661dae-d6df-48fc-a54e-a577d2899e9c"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2cbb58-756e-4616-bef1-edb32c6355f7"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b5375085-c33d-4a96-99bf-e3f5fba3108a}" ma:internalName="TaxCatchAll" ma:showField="CatchAllData" ma:web="122cbb58-756e-4616-bef1-edb32c6355f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DEF02E9-1B75-4575-931B-0B7106A4939A}">
  <ds:schemaRefs>
    <ds:schemaRef ds:uri="122cbb58-756e-4616-bef1-edb32c6355f7"/>
    <ds:schemaRef ds:uri="http://www.w3.org/XML/1998/namespace"/>
    <ds:schemaRef ds:uri="http://purl.org/dc/dcmitype/"/>
    <ds:schemaRef ds:uri="http://schemas.openxmlformats.org/package/2006/metadata/core-properties"/>
    <ds:schemaRef ds:uri="http://schemas.microsoft.com/office/2006/documentManagement/types"/>
    <ds:schemaRef ds:uri="http://purl.org/dc/elements/1.1/"/>
    <ds:schemaRef ds:uri="http://schemas.microsoft.com/office/infopath/2007/PartnerControls"/>
    <ds:schemaRef ds:uri="http://purl.org/dc/terms/"/>
    <ds:schemaRef ds:uri="7d0a47ea-c6cc-4ed9-a323-df9f9e71c0e7"/>
    <ds:schemaRef ds:uri="http://schemas.microsoft.com/office/2006/metadata/properties"/>
  </ds:schemaRefs>
</ds:datastoreItem>
</file>

<file path=customXml/itemProps2.xml><?xml version="1.0" encoding="utf-8"?>
<ds:datastoreItem xmlns:ds="http://schemas.openxmlformats.org/officeDocument/2006/customXml" ds:itemID="{F9E0DDE8-DBE8-43A1-8088-32E635513E25}">
  <ds:schemaRefs>
    <ds:schemaRef ds:uri="122cbb58-756e-4616-bef1-edb32c6355f7"/>
    <ds:schemaRef ds:uri="7d0a47ea-c6cc-4ed9-a323-df9f9e71c0e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0515A89-5C95-4E2E-A068-3CD67E1E937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7892</Words>
  <Application>Microsoft Macintosh PowerPoint</Application>
  <PresentationFormat>Custom</PresentationFormat>
  <Paragraphs>504</Paragraphs>
  <Slides>26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Aptos</vt:lpstr>
      <vt:lpstr>Arial</vt:lpstr>
      <vt:lpstr>Calibri</vt:lpstr>
      <vt:lpstr>Helvetica Neue</vt: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
  <cp:lastModifiedBy>Amann, Guillaume J</cp:lastModifiedBy>
  <cp:revision>1</cp:revision>
  <cp:lastPrinted>1601-01-01T00:00:00Z</cp:lastPrinted>
  <dcterms:created xsi:type="dcterms:W3CDTF">2024-05-30T10:58:29Z</dcterms:created>
  <dcterms:modified xsi:type="dcterms:W3CDTF">2024-07-03T08:34:51Z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0x010100051C8A948B0C6D42B95DA234CE60DB41</vt:lpwstr>
  </property>
  <property fmtid="{D5CDD505-2E9C-101B-9397-08002B2CF9AE}" pid="3" name="MediaServiceImageTags">
    <vt:lpwstr/>
  </property>
</Properties>
</file>